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b6c7e2650a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b6c7e2650a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b52fa072c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b52fa072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b57763def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b57763def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b6c7e265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b6c7e265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b6c7e2650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b6c7e2650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b6c7e2650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b6c7e2650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b6c7e2650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b6c7e2650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b6c7e2650a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b6c7e2650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b6c7e2650a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b6c7e2650a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aqa.org.uk/subjects/english/gcse/english-8702/assessment-resources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hyperlink" Target="https://www.aqa.org.uk/subjects/english/gcse/english-8700/assessment-resources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google.com/search?q=Paper+1%2C+Question+1&amp;rlz=1C1CHWL_en-GBGB1168GB1168&amp;oq=aqa+english+language+changes&amp;gs_lcrp=EgZjaHJvbWUyCQgAEEUYORiABDIHCAEQABiABDIICAIQABgWGB4yCAgDEAAYFhgeMggIBBAAGBYYHjIICAUQABgWGB4yCAgGEAAYFhgeMggIBxAAGBYYHjIICAgQABgWGB4yCAgJEAAYFhge0gEIODA4NGowajSoAgCwAgE&amp;sourceid=chrome&amp;ie=UTF-8&amp;ved=2ahUKEwjnzu6wsIiSAxXwg_0HHQFWJrcQgK4QegYIAQgAEAo" TargetMode="External"/><Relationship Id="rId4" Type="http://schemas.openxmlformats.org/officeDocument/2006/relationships/hyperlink" Target="https://www.google.com/search?q=Paper+1%2C+Question+3&amp;rlz=1C1CHWL_en-GBGB1168GB1168&amp;oq=aqa+english+language+changes&amp;gs_lcrp=EgZjaHJvbWUyCQgAEEUYORiABDIHCAEQABiABDIICAIQABgWGB4yCAgDEAAYFhgeMggIBBAAGBYYHjIICAUQABgWGB4yCAgGEAAYFhgeMggIBxAAGBYYHjIICAgQABgWGB4yCAgJEAAYFhge0gEIODA4NGowajSoAgCwAgE&amp;sourceid=chrome&amp;ie=UTF-8&amp;ved=2ahUKEwjnzu6wsIiSAxXwg_0HHQFWJrcQgK4QegYIAQgAEAw" TargetMode="External"/><Relationship Id="rId5" Type="http://schemas.openxmlformats.org/officeDocument/2006/relationships/hyperlink" Target="https://www.google.com/search?q=Paper+1%2C+Question+4&amp;rlz=1C1CHWL_en-GBGB1168GB1168&amp;oq=aqa+english+language+changes&amp;gs_lcrp=EgZjaHJvbWUyCQgAEEUYORiABDIHCAEQABiABDIICAIQABgWGB4yCAgDEAAYFhgeMggIBBAAGBYYHjIICAUQABgWGB4yCAgGEAAYFhgeMggIBxAAGBYYHjIICAgQABgWGB4yCAgJEAAYFhge0gEIODA4NGowajSoAgCwAgE&amp;sourceid=chrome&amp;ie=UTF-8&amp;ved=2ahUKEwjnzu6wsIiSAxXwg_0HHQFWJrcQgK4QegYIAQgAEA4" TargetMode="External"/><Relationship Id="rId6" Type="http://schemas.openxmlformats.org/officeDocument/2006/relationships/hyperlink" Target="https://www.google.com/search?q=Paper+1%2C+Question+5&amp;rlz=1C1CHWL_en-GBGB1168GB1168&amp;oq=aqa+english+language+changes&amp;gs_lcrp=EgZjaHJvbWUyCQgAEEUYORiABDIHCAEQABiABDIICAIQABgWGB4yCAgDEAAYFhgeMggIBBAAGBYYHjIICAUQABgWGB4yCAgGEAAYFhgeMggIBxAAGBYYHjIICAgQABgWGB4yCAgJEAAYFhge0gEIODA4NGowajSoAgCwAgE&amp;sourceid=chrome&amp;ie=UTF-8&amp;ved=2ahUKEwjnzu6wsIiSAxXwg_0HHQFWJrcQgK4QegYIAQgAEBA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202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English Language </a:t>
            </a:r>
            <a:endParaRPr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and English Literature</a:t>
            </a:r>
            <a:endParaRPr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4917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Subject Lead: Mr T Smith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t.smith@maplewell.leics.sch.uk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1880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Subject Lead: Mr T Smith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t.smith@maplewell.leics.sch.uk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163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February Mock Exams - Language Paper 2 &amp; Literature Paper 2</a:t>
            </a:r>
            <a:endParaRPr>
              <a:highlight>
                <a:srgbClr val="00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190250" y="791500"/>
            <a:ext cx="4157100" cy="4239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Language</a:t>
            </a:r>
            <a:r>
              <a:rPr b="1" lang="en-GB" sz="1800">
                <a:solidFill>
                  <a:schemeClr val="dk2"/>
                </a:solidFill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 Paper 2</a:t>
            </a:r>
            <a:r>
              <a:rPr b="1"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1 hour 45 Minutes (2 hours 16 minutes with extra time). </a:t>
            </a:r>
            <a:endParaRPr b="1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Section A: Reading (40 Marks) </a:t>
            </a:r>
            <a:endParaRPr b="1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Four questions based around two non </a:t>
            </a: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fiction</a:t>
            </a: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extracts. 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Question 1 (4 marks) Multiple choice. 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Question 2 (8 marks) Summary. 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Question 3 (12 marks) Language analysis.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Question 4 (16 marks) 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Section B: Writing</a:t>
            </a:r>
            <a:endParaRPr b="1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One question. Non fiction creative writing task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4572000" y="791500"/>
            <a:ext cx="4157100" cy="4239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2"/>
                </a:solidFill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Literature Paper 2</a:t>
            </a:r>
            <a:r>
              <a:rPr b="1" lang="en-GB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2 Hours 15 Minutes (2 hours 49 Minutes with extra time).  </a:t>
            </a:r>
            <a:endParaRPr b="1"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Section A:</a:t>
            </a:r>
            <a:r>
              <a:rPr b="1" lang="en-GB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Modern Prose or Drama (34 Marks)</a:t>
            </a:r>
            <a:endParaRPr b="1"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One ‘</a:t>
            </a:r>
            <a:r>
              <a:rPr i="1" lang="en-GB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either or’ </a:t>
            </a:r>
            <a:r>
              <a:rPr lang="en-GB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question.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30 Marks + 4 AO4 marks 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Section B: Anthology Poetry (30 Marks) </a:t>
            </a:r>
            <a:endParaRPr b="1"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One comparison essay based on your chosen poetry cluster: Power and Conflict </a:t>
            </a:r>
            <a:r>
              <a:rPr i="1" lang="en-GB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GB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Worlds and Lives. 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Section C: Unseen Poetry (32 Marks) </a:t>
            </a:r>
            <a:endParaRPr b="1"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24 mark essay based on one poem. 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An 8 mark comparison question based around two poems. 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Revision resources</a:t>
            </a:r>
            <a:endParaRPr>
              <a:highlight>
                <a:srgbClr val="00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Sparx Reader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CGP Books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Google Classroom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AQA Past Papers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Academic Support Program - after School Tuition, reading sessions and independent study.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80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Sparx reader - set texts for literature (can now be reassigned!)  </a:t>
            </a:r>
            <a:endParaRPr>
              <a:highlight>
                <a:srgbClr val="00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4" name="Google Shape;74;p16"/>
          <p:cNvGrpSpPr/>
          <p:nvPr/>
        </p:nvGrpSpPr>
        <p:grpSpPr>
          <a:xfrm>
            <a:off x="1487767" y="907146"/>
            <a:ext cx="6168472" cy="3329216"/>
            <a:chOff x="1032188" y="982250"/>
            <a:chExt cx="7079619" cy="3820975"/>
          </a:xfrm>
        </p:grpSpPr>
        <p:pic>
          <p:nvPicPr>
            <p:cNvPr id="75" name="Google Shape;75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32188" y="982250"/>
              <a:ext cx="7079619" cy="3820975"/>
            </a:xfrm>
            <a:prstGeom prst="rect">
              <a:avLst/>
            </a:prstGeom>
            <a:noFill/>
            <a:ln cap="flat" cmpd="sng" w="83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76" name="Google Shape;76;p16"/>
            <p:cNvSpPr/>
            <p:nvPr/>
          </p:nvSpPr>
          <p:spPr>
            <a:xfrm>
              <a:off x="1642825" y="1813150"/>
              <a:ext cx="1999800" cy="704400"/>
            </a:xfrm>
            <a:prstGeom prst="ellipse">
              <a:avLst/>
            </a:prstGeom>
            <a:noFill/>
            <a:ln cap="flat" cmpd="sng" w="166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9650" lIns="79650" spcFirstLastPara="1" rIns="79650" wrap="square" tIns="79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19"/>
            </a:p>
          </p:txBody>
        </p:sp>
        <p:sp>
          <p:nvSpPr>
            <p:cNvPr id="77" name="Google Shape;77;p16"/>
            <p:cNvSpPr/>
            <p:nvPr/>
          </p:nvSpPr>
          <p:spPr>
            <a:xfrm>
              <a:off x="1642825" y="2951975"/>
              <a:ext cx="1999800" cy="704400"/>
            </a:xfrm>
            <a:prstGeom prst="ellipse">
              <a:avLst/>
            </a:prstGeom>
            <a:noFill/>
            <a:ln cap="flat" cmpd="sng" w="166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9650" lIns="79650" spcFirstLastPara="1" rIns="79650" wrap="square" tIns="79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19"/>
            </a:p>
          </p:txBody>
        </p:sp>
        <p:sp>
          <p:nvSpPr>
            <p:cNvPr id="78" name="Google Shape;78;p16"/>
            <p:cNvSpPr/>
            <p:nvPr/>
          </p:nvSpPr>
          <p:spPr>
            <a:xfrm>
              <a:off x="5083050" y="3774525"/>
              <a:ext cx="2634600" cy="1028700"/>
            </a:xfrm>
            <a:prstGeom prst="ellipse">
              <a:avLst/>
            </a:prstGeom>
            <a:noFill/>
            <a:ln cap="flat" cmpd="sng" w="166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9650" lIns="79650" spcFirstLastPara="1" rIns="79650" wrap="square" tIns="79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19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50663"/>
            <a:ext cx="8520600" cy="464216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6" name="Google Shape;86;p17"/>
          <p:cNvSpPr/>
          <p:nvPr/>
        </p:nvSpPr>
        <p:spPr>
          <a:xfrm>
            <a:off x="1036359" y="1214555"/>
            <a:ext cx="2295600" cy="896400"/>
          </a:xfrm>
          <a:prstGeom prst="ellipse">
            <a:avLst/>
          </a:prstGeom>
          <a:noFill/>
          <a:ln cap="flat" cmpd="sng" w="166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9650" lIns="79650" spcFirstLastPara="1" rIns="79650" wrap="square" tIns="79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19"/>
          </a:p>
        </p:txBody>
      </p:sp>
      <p:sp>
        <p:nvSpPr>
          <p:cNvPr id="87" name="Google Shape;87;p17"/>
          <p:cNvSpPr/>
          <p:nvPr/>
        </p:nvSpPr>
        <p:spPr>
          <a:xfrm>
            <a:off x="5228384" y="1214555"/>
            <a:ext cx="2295600" cy="896400"/>
          </a:xfrm>
          <a:prstGeom prst="ellipse">
            <a:avLst/>
          </a:prstGeom>
          <a:noFill/>
          <a:ln cap="flat" cmpd="sng" w="166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9650" lIns="79650" spcFirstLastPara="1" rIns="79650" wrap="square" tIns="79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19"/>
          </a:p>
        </p:txBody>
      </p:sp>
      <p:sp>
        <p:nvSpPr>
          <p:cNvPr id="88" name="Google Shape;88;p17"/>
          <p:cNvSpPr/>
          <p:nvPr/>
        </p:nvSpPr>
        <p:spPr>
          <a:xfrm>
            <a:off x="1036350" y="3703800"/>
            <a:ext cx="3029100" cy="1080300"/>
          </a:xfrm>
          <a:prstGeom prst="ellipse">
            <a:avLst/>
          </a:prstGeom>
          <a:noFill/>
          <a:ln cap="flat" cmpd="sng" w="166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9650" lIns="79650" spcFirstLastPara="1" rIns="79650" wrap="square" tIns="79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19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217775" y="221904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CGP Books (</a:t>
            </a:r>
            <a:r>
              <a:rPr lang="en-GB"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currently</a:t>
            </a:r>
            <a:r>
              <a:rPr lang="en-GB"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 on order)</a:t>
            </a:r>
            <a:endParaRPr>
              <a:highlight>
                <a:srgbClr val="00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" name="Google Shape;94;p18"/>
          <p:cNvGrpSpPr/>
          <p:nvPr/>
        </p:nvGrpSpPr>
        <p:grpSpPr>
          <a:xfrm>
            <a:off x="152400" y="1116242"/>
            <a:ext cx="8944624" cy="2688398"/>
            <a:chOff x="152400" y="716975"/>
            <a:chExt cx="8944624" cy="2688398"/>
          </a:xfrm>
        </p:grpSpPr>
        <p:pic>
          <p:nvPicPr>
            <p:cNvPr id="95" name="Google Shape;95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2400" y="876525"/>
              <a:ext cx="1574900" cy="2204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997125" y="723875"/>
              <a:ext cx="2221976" cy="2674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571988" y="723875"/>
              <a:ext cx="2239358" cy="2674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875050" y="716975"/>
              <a:ext cx="2221974" cy="268839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AQA Past Papers</a:t>
            </a:r>
            <a:endParaRPr>
              <a:highlight>
                <a:srgbClr val="00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11700" y="2373750"/>
            <a:ext cx="8520600" cy="7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https://www.aqa.org.uk/subjects/english/gcse/english-8702/assessment-resources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500" y="572698"/>
            <a:ext cx="7212650" cy="16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9750" y="2795313"/>
            <a:ext cx="7026161" cy="169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11700" y="4493750"/>
            <a:ext cx="8520600" cy="7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6"/>
              </a:rPr>
              <a:t>https://www.aqa.org.uk/subjects/english/gcse/english-8700/assessment-resources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69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Changes to English Language for 2026 exams</a:t>
            </a:r>
            <a:endParaRPr>
              <a:highlight>
                <a:srgbClr val="00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694496"/>
            <a:ext cx="8520600" cy="43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43257"/>
              <a:buFont typeface="Arial"/>
              <a:buNone/>
            </a:pPr>
            <a:r>
              <a:rPr b="1" lang="en-GB" sz="254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Changes for 2026 Onwards</a:t>
            </a:r>
            <a:endParaRPr b="1" sz="254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1631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GB" sz="2542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Paper 1, Question 1</a:t>
            </a:r>
            <a:r>
              <a:rPr lang="en-GB" sz="254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Replaced the "list four things" question with a multiple-choice format.</a:t>
            </a:r>
            <a:endParaRPr sz="254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163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GB" sz="2542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Paper 1, Question 3</a:t>
            </a:r>
            <a:r>
              <a:rPr lang="en-GB" sz="254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(Structure): Now offers a specific focus (e.g., "How has the writer used structure to create mystery?") instead of a broad prompt, guiding analysis.</a:t>
            </a:r>
            <a:endParaRPr sz="254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163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GB" sz="2542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Paper 1, Question 4</a:t>
            </a:r>
            <a:r>
              <a:rPr lang="en-GB" sz="254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(Critical Evaluation): Removes the "A student said..." phrasing for clearer focus and updates the methods bullet point.</a:t>
            </a:r>
            <a:endParaRPr sz="254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163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GB" sz="2542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Paper 1, Question 5</a:t>
            </a:r>
            <a:r>
              <a:rPr lang="en-GB" sz="254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(Creative Writing): Clarifies that imagination is encouraged beyond the picture stimulus, allowing for story openings or broader creative ideas.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After School</a:t>
            </a:r>
            <a:r>
              <a:rPr lang="en-GB"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 Tuition Classroom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725" y="572700"/>
            <a:ext cx="4652124" cy="448727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