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9" r:id="rId5"/>
    <p:sldId id="256" r:id="rId6"/>
    <p:sldId id="274" r:id="rId7"/>
    <p:sldId id="260" r:id="rId8"/>
    <p:sldId id="261" r:id="rId9"/>
    <p:sldId id="262" r:id="rId10"/>
    <p:sldId id="278" r:id="rId11"/>
    <p:sldId id="277" r:id="rId12"/>
    <p:sldId id="279" r:id="rId13"/>
    <p:sldId id="276" r:id="rId14"/>
    <p:sldId id="275" r:id="rId15"/>
    <p:sldId id="27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4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2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0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8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6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3" algn="l" defTabSz="914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5" autoAdjust="0"/>
    <p:restoredTop sz="94660"/>
  </p:normalViewPr>
  <p:slideViewPr>
    <p:cSldViewPr>
      <p:cViewPr varScale="1">
        <p:scale>
          <a:sx n="80" d="100"/>
          <a:sy n="80" d="100"/>
        </p:scale>
        <p:origin x="20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na Comerford" userId="352e97c3-3ea6-4ce5-9991-414fab6cd862" providerId="ADAL" clId="{C243EF85-D8EC-40E9-ABEC-00803AD114A1}"/>
    <pc:docChg chg="custSel addSld delSld modSld">
      <pc:chgData name="Samina Comerford" userId="352e97c3-3ea6-4ce5-9991-414fab6cd862" providerId="ADAL" clId="{C243EF85-D8EC-40E9-ABEC-00803AD114A1}" dt="2026-01-13T15:33:17.521" v="121" actId="20577"/>
      <pc:docMkLst>
        <pc:docMk/>
      </pc:docMkLst>
      <pc:sldChg chg="modSp mod">
        <pc:chgData name="Samina Comerford" userId="352e97c3-3ea6-4ce5-9991-414fab6cd862" providerId="ADAL" clId="{C243EF85-D8EC-40E9-ABEC-00803AD114A1}" dt="2026-01-13T15:33:17.521" v="121" actId="20577"/>
        <pc:sldMkLst>
          <pc:docMk/>
          <pc:sldMk cId="429337676" sldId="259"/>
        </pc:sldMkLst>
        <pc:spChg chg="mod">
          <ac:chgData name="Samina Comerford" userId="352e97c3-3ea6-4ce5-9991-414fab6cd862" providerId="ADAL" clId="{C243EF85-D8EC-40E9-ABEC-00803AD114A1}" dt="2026-01-13T15:33:17.521" v="121" actId="20577"/>
          <ac:spMkLst>
            <pc:docMk/>
            <pc:sldMk cId="429337676" sldId="259"/>
            <ac:spMk id="2" creationId="{00000000-0000-0000-0000-000000000000}"/>
          </ac:spMkLst>
        </pc:spChg>
      </pc:sldChg>
      <pc:sldChg chg="modSp mod">
        <pc:chgData name="Samina Comerford" userId="352e97c3-3ea6-4ce5-9991-414fab6cd862" providerId="ADAL" clId="{C243EF85-D8EC-40E9-ABEC-00803AD114A1}" dt="2026-01-12T08:58:11.450" v="117" actId="20577"/>
        <pc:sldMkLst>
          <pc:docMk/>
          <pc:sldMk cId="1177414469" sldId="279"/>
        </pc:sldMkLst>
        <pc:spChg chg="mod">
          <ac:chgData name="Samina Comerford" userId="352e97c3-3ea6-4ce5-9991-414fab6cd862" providerId="ADAL" clId="{C243EF85-D8EC-40E9-ABEC-00803AD114A1}" dt="2026-01-12T08:56:03.820" v="61" actId="20577"/>
          <ac:spMkLst>
            <pc:docMk/>
            <pc:sldMk cId="1177414469" sldId="279"/>
            <ac:spMk id="2" creationId="{00000000-0000-0000-0000-000000000000}"/>
          </ac:spMkLst>
        </pc:spChg>
        <pc:spChg chg="mod">
          <ac:chgData name="Samina Comerford" userId="352e97c3-3ea6-4ce5-9991-414fab6cd862" providerId="ADAL" clId="{C243EF85-D8EC-40E9-ABEC-00803AD114A1}" dt="2026-01-12T08:58:11.450" v="117" actId="20577"/>
          <ac:spMkLst>
            <pc:docMk/>
            <pc:sldMk cId="1177414469" sldId="279"/>
            <ac:spMk id="3" creationId="{00000000-0000-0000-0000-000000000000}"/>
          </ac:spMkLst>
        </pc:spChg>
      </pc:sldChg>
      <pc:sldChg chg="del">
        <pc:chgData name="Samina Comerford" userId="352e97c3-3ea6-4ce5-9991-414fab6cd862" providerId="ADAL" clId="{C243EF85-D8EC-40E9-ABEC-00803AD114A1}" dt="2026-01-12T08:55:26.416" v="27" actId="47"/>
        <pc:sldMkLst>
          <pc:docMk/>
          <pc:sldMk cId="3720519567" sldId="280"/>
        </pc:sldMkLst>
      </pc:sldChg>
      <pc:sldChg chg="new del">
        <pc:chgData name="Samina Comerford" userId="352e97c3-3ea6-4ce5-9991-414fab6cd862" providerId="ADAL" clId="{C243EF85-D8EC-40E9-ABEC-00803AD114A1}" dt="2026-01-12T08:57:57.232" v="63" actId="47"/>
        <pc:sldMkLst>
          <pc:docMk/>
          <pc:sldMk cId="2895279625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CB83-54EF-4418-9C4B-5977AF1F4E1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F4F81-F8D5-4A8E-89E3-B7F988C9D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4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2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0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8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6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63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F4F81-F8D5-4A8E-89E3-B7F988C9DB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4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7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4" indent="0">
              <a:buNone/>
              <a:defRPr sz="1600" b="1"/>
            </a:lvl4pPr>
            <a:lvl5pPr marL="1828632" indent="0">
              <a:buNone/>
              <a:defRPr sz="1600" b="1"/>
            </a:lvl5pPr>
            <a:lvl6pPr marL="2285790" indent="0">
              <a:buNone/>
              <a:defRPr sz="1600" b="1"/>
            </a:lvl6pPr>
            <a:lvl7pPr marL="2742948" indent="0">
              <a:buNone/>
              <a:defRPr sz="1600" b="1"/>
            </a:lvl7pPr>
            <a:lvl8pPr marL="3200106" indent="0">
              <a:buNone/>
              <a:defRPr sz="1600" b="1"/>
            </a:lvl8pPr>
            <a:lvl9pPr marL="36572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4" indent="0">
              <a:buNone/>
              <a:defRPr sz="1600" b="1"/>
            </a:lvl4pPr>
            <a:lvl5pPr marL="1828632" indent="0">
              <a:buNone/>
              <a:defRPr sz="1600" b="1"/>
            </a:lvl5pPr>
            <a:lvl6pPr marL="2285790" indent="0">
              <a:buNone/>
              <a:defRPr sz="1600" b="1"/>
            </a:lvl6pPr>
            <a:lvl7pPr marL="2742948" indent="0">
              <a:buNone/>
              <a:defRPr sz="1600" b="1"/>
            </a:lvl7pPr>
            <a:lvl8pPr marL="3200106" indent="0">
              <a:buNone/>
              <a:defRPr sz="1600" b="1"/>
            </a:lvl8pPr>
            <a:lvl9pPr marL="36572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9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6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4" indent="0">
              <a:buNone/>
              <a:defRPr sz="900"/>
            </a:lvl4pPr>
            <a:lvl5pPr marL="1828632" indent="0">
              <a:buNone/>
              <a:defRPr sz="900"/>
            </a:lvl5pPr>
            <a:lvl6pPr marL="2285790" indent="0">
              <a:buNone/>
              <a:defRPr sz="900"/>
            </a:lvl6pPr>
            <a:lvl7pPr marL="2742948" indent="0">
              <a:buNone/>
              <a:defRPr sz="900"/>
            </a:lvl7pPr>
            <a:lvl8pPr marL="3200106" indent="0">
              <a:buNone/>
              <a:defRPr sz="900"/>
            </a:lvl8pPr>
            <a:lvl9pPr marL="36572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6" indent="0">
              <a:buNone/>
              <a:defRPr sz="2400"/>
            </a:lvl3pPr>
            <a:lvl4pPr marL="1371474" indent="0">
              <a:buNone/>
              <a:defRPr sz="2000"/>
            </a:lvl4pPr>
            <a:lvl5pPr marL="1828632" indent="0">
              <a:buNone/>
              <a:defRPr sz="2000"/>
            </a:lvl5pPr>
            <a:lvl6pPr marL="2285790" indent="0">
              <a:buNone/>
              <a:defRPr sz="2000"/>
            </a:lvl6pPr>
            <a:lvl7pPr marL="2742948" indent="0">
              <a:buNone/>
              <a:defRPr sz="2000"/>
            </a:lvl7pPr>
            <a:lvl8pPr marL="3200106" indent="0">
              <a:buNone/>
              <a:defRPr sz="2000"/>
            </a:lvl8pPr>
            <a:lvl9pPr marL="365726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6" indent="0">
              <a:buNone/>
              <a:defRPr sz="1000"/>
            </a:lvl3pPr>
            <a:lvl4pPr marL="1371474" indent="0">
              <a:buNone/>
              <a:defRPr sz="900"/>
            </a:lvl4pPr>
            <a:lvl5pPr marL="1828632" indent="0">
              <a:buNone/>
              <a:defRPr sz="900"/>
            </a:lvl5pPr>
            <a:lvl6pPr marL="2285790" indent="0">
              <a:buNone/>
              <a:defRPr sz="900"/>
            </a:lvl6pPr>
            <a:lvl7pPr marL="2742948" indent="0">
              <a:buNone/>
              <a:defRPr sz="900"/>
            </a:lvl7pPr>
            <a:lvl8pPr marL="3200106" indent="0">
              <a:buNone/>
              <a:defRPr sz="900"/>
            </a:lvl8pPr>
            <a:lvl9pPr marL="36572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609C-F29F-406D-82DE-DED1727B4F1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82AE-30B3-4536-AC62-5A12120F9B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2" indent="-285724" algn="l" defTabSz="9143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5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3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1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9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7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5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3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2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p60rN9JEa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Freesciencelessons/playlists" TargetMode="External"/><Relationship Id="rId2" Type="http://schemas.openxmlformats.org/officeDocument/2006/relationships/hyperlink" Target="https://www.aqa.org.uk/subjects/science/gcse/combined-science-trilogy-8464/assessment-resources?f.Resource+type|6=Question+pape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4" t="11667" r="2430" b="6839"/>
          <a:stretch/>
        </p:blipFill>
        <p:spPr bwMode="auto">
          <a:xfrm>
            <a:off x="179512" y="188640"/>
            <a:ext cx="6785972" cy="64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1" t="29940" r="43766" b="60988"/>
          <a:stretch/>
        </p:blipFill>
        <p:spPr bwMode="auto">
          <a:xfrm>
            <a:off x="7020272" y="1124744"/>
            <a:ext cx="2123767" cy="6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5" t="13319" r="3800" b="71643"/>
          <a:stretch/>
        </p:blipFill>
        <p:spPr bwMode="auto">
          <a:xfrm>
            <a:off x="7164288" y="45842"/>
            <a:ext cx="1733373" cy="9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0361" y="2204864"/>
            <a:ext cx="201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13/01/2026</a:t>
            </a:r>
          </a:p>
        </p:txBody>
      </p:sp>
    </p:spTree>
    <p:extLst>
      <p:ext uri="{BB962C8B-B14F-4D97-AF65-F5344CB8AC3E}">
        <p14:creationId xmlns:p14="http://schemas.microsoft.com/office/powerpoint/2010/main" val="42933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exam tips-BUG!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41167"/>
          </a:xfrm>
        </p:spPr>
        <p:txBody>
          <a:bodyPr>
            <a:normAutofit/>
          </a:bodyPr>
          <a:lstStyle/>
          <a:p>
            <a:r>
              <a:rPr lang="en-GB" b="1" dirty="0"/>
              <a:t>B</a:t>
            </a:r>
            <a:r>
              <a:rPr lang="en-GB" dirty="0"/>
              <a:t>ox the command word of the question (by literally drawing a box around it).</a:t>
            </a:r>
          </a:p>
          <a:p>
            <a:r>
              <a:rPr lang="en-GB" b="1" dirty="0"/>
              <a:t>U</a:t>
            </a:r>
            <a:r>
              <a:rPr lang="en-GB" dirty="0"/>
              <a:t>nderline key words in the question which tell you what topic or theme the question relates to (e.g. whether it relates to osmosis, infection, cell structure or something else)</a:t>
            </a:r>
          </a:p>
          <a:p>
            <a:r>
              <a:rPr lang="en-GB" b="1" dirty="0"/>
              <a:t>G</a:t>
            </a:r>
            <a:r>
              <a:rPr lang="en-GB" dirty="0"/>
              <a:t>lance over the question one last time before you answer it to make sure you’ve not missed any essential information.</a:t>
            </a:r>
          </a:p>
        </p:txBody>
      </p:sp>
      <p:sp>
        <p:nvSpPr>
          <p:cNvPr id="4" name="AutoShape 2" descr="Free Bug Cliparts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74639"/>
            <a:ext cx="999554" cy="9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exam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THE QUESTION! Do </a:t>
            </a:r>
            <a:r>
              <a:rPr lang="en-GB" b="1" dirty="0"/>
              <a:t>NOT </a:t>
            </a:r>
            <a:r>
              <a:rPr lang="en-GB" dirty="0"/>
              <a:t>skip over parts of a question or you could miss what it is asking.</a:t>
            </a:r>
          </a:p>
          <a:p>
            <a:r>
              <a:rPr lang="en-GB" dirty="0"/>
              <a:t>Look at how </a:t>
            </a:r>
            <a:r>
              <a:rPr lang="en-GB" b="1" dirty="0"/>
              <a:t>many marks </a:t>
            </a:r>
            <a:r>
              <a:rPr lang="en-GB" dirty="0"/>
              <a:t>it is worth. If it is </a:t>
            </a:r>
            <a:r>
              <a:rPr lang="en-GB" b="1" dirty="0"/>
              <a:t>1 mark </a:t>
            </a:r>
            <a:r>
              <a:rPr lang="en-GB" dirty="0"/>
              <a:t>do </a:t>
            </a:r>
            <a:r>
              <a:rPr lang="en-GB" b="1" dirty="0"/>
              <a:t>NOT</a:t>
            </a:r>
            <a:r>
              <a:rPr lang="en-GB" dirty="0"/>
              <a:t> spend lots of time on it!</a:t>
            </a:r>
          </a:p>
          <a:p>
            <a:r>
              <a:rPr lang="en-GB" dirty="0"/>
              <a:t>For 6 mark questions, </a:t>
            </a:r>
            <a:r>
              <a:rPr lang="en-GB" b="1" dirty="0"/>
              <a:t>make a plan</a:t>
            </a:r>
            <a:r>
              <a:rPr lang="en-GB" dirty="0"/>
              <a:t> before answering the question- this could be a small </a:t>
            </a:r>
            <a:r>
              <a:rPr lang="en-GB" b="1" dirty="0"/>
              <a:t>mind map</a:t>
            </a:r>
            <a:r>
              <a:rPr lang="en-GB" dirty="0"/>
              <a:t> on a spare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138018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1" t="29940" r="43766" b="60988"/>
          <a:stretch/>
        </p:blipFill>
        <p:spPr bwMode="auto">
          <a:xfrm>
            <a:off x="7009174" y="988450"/>
            <a:ext cx="2123767" cy="6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5" t="13319" r="3800" b="71643"/>
          <a:stretch/>
        </p:blipFill>
        <p:spPr bwMode="auto">
          <a:xfrm>
            <a:off x="7204370" y="13046"/>
            <a:ext cx="1733373" cy="9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999" y="2186301"/>
            <a:ext cx="8640961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549" marR="0" lvl="0" indent="-325549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Students must have a clear pencil case with:</a:t>
            </a: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couple of </a:t>
            </a:r>
            <a:r>
              <a:rPr kumimoji="0" lang="en-GB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sharp</a:t>
            </a: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pencils</a:t>
            </a: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rubber</a:t>
            </a: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couple of </a:t>
            </a:r>
            <a:r>
              <a:rPr kumimoji="0" lang="en-GB" altLang="en-US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black</a:t>
            </a: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pens</a:t>
            </a: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ruler</a:t>
            </a: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calculator</a:t>
            </a: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altLang="en-US" sz="2700" kern="0" dirty="0">
                <a:solidFill>
                  <a:prstClr val="black"/>
                </a:solidFill>
              </a:rPr>
              <a:t>A protractor</a:t>
            </a:r>
            <a:endParaRPr lang="en-GB" altLang="en-US" sz="2700" kern="0" noProof="0" dirty="0">
              <a:solidFill>
                <a:prstClr val="black"/>
              </a:solidFill>
            </a:endParaRPr>
          </a:p>
          <a:p>
            <a:pPr marL="705357" marR="0" lvl="1" indent="-271291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altLang="en-US" sz="2700" b="1" kern="0" noProof="0" dirty="0">
                <a:solidFill>
                  <a:prstClr val="black"/>
                </a:solidFill>
              </a:rPr>
              <a:t>Optional but useful- </a:t>
            </a:r>
            <a:r>
              <a:rPr lang="en-GB" altLang="en-US" sz="2700" kern="0" noProof="0" dirty="0">
                <a:solidFill>
                  <a:prstClr val="black"/>
                </a:solidFill>
              </a:rPr>
              <a:t>a highlighter for highlighting information in questions</a:t>
            </a:r>
            <a:endParaRPr lang="en-GB" altLang="en-US" sz="2700" b="1" kern="0" noProof="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95813" y="309409"/>
            <a:ext cx="7200800" cy="15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813" tIns="43407" rIns="86813" bIns="43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34066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868131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02197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736263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 the day of the exam, mocks and real ones!</a:t>
            </a:r>
          </a:p>
        </p:txBody>
      </p:sp>
    </p:spTree>
    <p:extLst>
      <p:ext uri="{BB962C8B-B14F-4D97-AF65-F5344CB8AC3E}">
        <p14:creationId xmlns:p14="http://schemas.microsoft.com/office/powerpoint/2010/main" val="317441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Any questions or problems, please email 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s.comerford@maplewell.leics.sch.uk</a:t>
            </a:r>
          </a:p>
        </p:txBody>
      </p:sp>
    </p:spTree>
    <p:extLst>
      <p:ext uri="{BB962C8B-B14F-4D97-AF65-F5344CB8AC3E}">
        <p14:creationId xmlns:p14="http://schemas.microsoft.com/office/powerpoint/2010/main" val="19444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683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QAChevinPro-Light"/>
              </a:rPr>
              <a:t>This double award is equivalent to two GCSEs and is split over 6 exams. 2 biology, 2 chemistry and 2 physics.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926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/>
              <a:t>GCSE Combined Science: Trilogy</a:t>
            </a:r>
          </a:p>
        </p:txBody>
      </p:sp>
    </p:spTree>
    <p:extLst>
      <p:ext uri="{BB962C8B-B14F-4D97-AF65-F5344CB8AC3E}">
        <p14:creationId xmlns:p14="http://schemas.microsoft.com/office/powerpoint/2010/main" val="371631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32856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QAChevinPro-Light"/>
              </a:rPr>
              <a:t>This single award is worth one GCSE in science and is purely biology content. It is split into two exams.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926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/>
              <a:t>GCSE Single Science Biology</a:t>
            </a:r>
          </a:p>
        </p:txBody>
      </p:sp>
      <p:sp>
        <p:nvSpPr>
          <p:cNvPr id="4" name="AutoShape 2" descr="From The Hospital To The Lab, Black Scientists Are Fighting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71" y="397972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8689C3"/>
                </a:solidFill>
                <a:latin typeface="AQAChevinPro-DemiBold"/>
              </a:rPr>
              <a:t>Biology (Single included)</a:t>
            </a:r>
          </a:p>
          <a:p>
            <a:endParaRPr lang="en-GB" sz="2800" b="1" u="sng" dirty="0">
              <a:solidFill>
                <a:srgbClr val="8689C3"/>
              </a:solidFill>
              <a:latin typeface="AQAChevinPro-DemiBold"/>
            </a:endParaRP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Cell biology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Organisation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Infection and response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Bioenergetics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Homeostasis and response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Inheritance, variation and evolution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Ecology</a:t>
            </a:r>
            <a:endParaRPr lang="en-GB" sz="2800" dirty="0"/>
          </a:p>
        </p:txBody>
      </p:sp>
      <p:pic>
        <p:nvPicPr>
          <p:cNvPr id="3" name="Picture 2" descr="Teaching Practical Science: Biology - Online Cou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42384" cy="30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8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5884"/>
            <a:ext cx="46085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>
                <a:solidFill>
                  <a:srgbClr val="8689C3"/>
                </a:solidFill>
                <a:latin typeface="AQAChevinPro-DemiBold"/>
              </a:rPr>
              <a:t>Chemistry</a:t>
            </a:r>
          </a:p>
          <a:p>
            <a:endParaRPr lang="en-GB" sz="2600" b="1" u="sng" dirty="0">
              <a:solidFill>
                <a:srgbClr val="8689C3"/>
              </a:solidFill>
              <a:latin typeface="AQAChevinPro-DemiBold"/>
            </a:endParaRP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Atomic structure and the periodic table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Bonding, structure, and the properties of matter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Quantitative chemistry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Chemical changes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Energy changes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The rate and extent of chemical change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Organic chemistry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Chemical analysis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Chemistry of the atmosphere</a:t>
            </a:r>
          </a:p>
          <a:p>
            <a:r>
              <a:rPr lang="en-GB" sz="26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600" dirty="0">
                <a:solidFill>
                  <a:srgbClr val="000000"/>
                </a:solidFill>
                <a:latin typeface="AQAChevinPro-Light"/>
              </a:rPr>
              <a:t>Using resources</a:t>
            </a:r>
            <a:endParaRPr lang="en-GB" sz="2600" dirty="0"/>
          </a:p>
        </p:txBody>
      </p:sp>
      <p:sp>
        <p:nvSpPr>
          <p:cNvPr id="3" name="AutoShape 2" descr="AI learns chemistry language to predict how to make medic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564904"/>
            <a:ext cx="4442437" cy="26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59" y="548680"/>
            <a:ext cx="47626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8689C3"/>
                </a:solidFill>
                <a:latin typeface="AQAChevinPro-DemiBold"/>
              </a:rPr>
              <a:t>Physics</a:t>
            </a:r>
          </a:p>
          <a:p>
            <a:endParaRPr lang="en-GB" sz="2800" b="1" u="sng" dirty="0">
              <a:solidFill>
                <a:srgbClr val="8689C3"/>
              </a:solidFill>
              <a:latin typeface="AQAChevinPro-DemiBold"/>
            </a:endParaRP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Forces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Energy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Waves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Electricity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Magnetism and electromagnetism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Particle model of matter</a:t>
            </a:r>
          </a:p>
          <a:p>
            <a:r>
              <a:rPr lang="en-GB" sz="2800" dirty="0">
                <a:solidFill>
                  <a:srgbClr val="8689C3"/>
                </a:solidFill>
                <a:latin typeface="AQAChevinPro-Light"/>
              </a:rPr>
              <a:t>• </a:t>
            </a:r>
            <a:r>
              <a:rPr lang="en-GB" sz="2800" dirty="0">
                <a:solidFill>
                  <a:srgbClr val="000000"/>
                </a:solidFill>
                <a:latin typeface="AQAChevinPro-Light"/>
              </a:rPr>
              <a:t>Atomic structure</a:t>
            </a:r>
            <a:endParaRPr lang="en-GB" sz="2800" dirty="0"/>
          </a:p>
        </p:txBody>
      </p:sp>
      <p:pic>
        <p:nvPicPr>
          <p:cNvPr id="3074" name="Picture 2" descr="Why some scientists say physics has gone off the rai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56556" cy="24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7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best revision techniques!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https://www.youtube.com/watch?v=p60rN9JEapg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Drowned in sound: how listening to music hinders learning | Teacher Network  |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408712" cy="384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06" y="32405"/>
            <a:ext cx="8229600" cy="1143000"/>
          </a:xfrm>
        </p:spPr>
        <p:txBody>
          <a:bodyPr/>
          <a:lstStyle/>
          <a:p>
            <a:r>
              <a:rPr lang="en-GB" dirty="0"/>
              <a:t>Effective Revision!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2" y="1108864"/>
            <a:ext cx="8957468" cy="558924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Should be </a:t>
            </a:r>
            <a:r>
              <a:rPr lang="en-GB" b="1" dirty="0"/>
              <a:t>active</a:t>
            </a:r>
            <a:r>
              <a:rPr lang="en-GB" dirty="0"/>
              <a:t>, that means </a:t>
            </a:r>
            <a:r>
              <a:rPr lang="en-GB" b="1" dirty="0"/>
              <a:t>not just reading the revision guide or knowledge organisers.</a:t>
            </a:r>
          </a:p>
          <a:p>
            <a:endParaRPr lang="en-GB" b="1" dirty="0"/>
          </a:p>
          <a:p>
            <a:r>
              <a:rPr lang="en-GB" b="1" dirty="0"/>
              <a:t>DO </a:t>
            </a:r>
            <a:r>
              <a:rPr lang="en-GB" dirty="0"/>
              <a:t>take notes- cover, check and repeat</a:t>
            </a:r>
          </a:p>
          <a:p>
            <a:r>
              <a:rPr lang="en-GB" b="1" dirty="0"/>
              <a:t>DO </a:t>
            </a:r>
            <a:r>
              <a:rPr lang="en-GB" dirty="0"/>
              <a:t>Fill in your </a:t>
            </a:r>
            <a:r>
              <a:rPr lang="en-GB" b="1" dirty="0"/>
              <a:t>white science workbooks and knowledge organisers</a:t>
            </a:r>
          </a:p>
          <a:p>
            <a:r>
              <a:rPr lang="en-GB" b="1" dirty="0"/>
              <a:t>DO </a:t>
            </a:r>
            <a:r>
              <a:rPr lang="en-GB" dirty="0"/>
              <a:t>make mind maps</a:t>
            </a:r>
          </a:p>
          <a:p>
            <a:r>
              <a:rPr lang="en-GB" b="1" dirty="0"/>
              <a:t>DO</a:t>
            </a:r>
            <a:r>
              <a:rPr lang="en-GB" dirty="0"/>
              <a:t> colour code your notes- </a:t>
            </a:r>
            <a:r>
              <a:rPr lang="en-GB" b="1" dirty="0"/>
              <a:t>e.g. green for biology </a:t>
            </a:r>
          </a:p>
          <a:p>
            <a:r>
              <a:rPr lang="en-GB" b="1" dirty="0"/>
              <a:t>DO </a:t>
            </a:r>
            <a:r>
              <a:rPr lang="en-GB" dirty="0"/>
              <a:t>lots of short revision sessions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b="1" dirty="0"/>
              <a:t>30 minute sessions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Do practice questions: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https://www.aqa.org.uk/subjects/science/gcse/combined-science-trilogy-8464/assessment-resources?f.Resource+type%7C6=Question+papers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Watch YouTube videos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https://www.youtube.com/c/Freesciencelessons/playlists</a:t>
            </a:r>
            <a:r>
              <a:rPr lang="en-GB" dirty="0"/>
              <a:t> (you will need the GCSE 9-1 playlists)</a:t>
            </a:r>
          </a:p>
        </p:txBody>
      </p:sp>
    </p:spTree>
    <p:extLst>
      <p:ext uri="{BB962C8B-B14F-4D97-AF65-F5344CB8AC3E}">
        <p14:creationId xmlns:p14="http://schemas.microsoft.com/office/powerpoint/2010/main" val="354034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Sparx</a:t>
            </a:r>
            <a:r>
              <a:rPr lang="en-GB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917031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Sparx</a:t>
            </a:r>
            <a:r>
              <a:rPr lang="en-GB" dirty="0"/>
              <a:t> learning is a very effective revision tool- it’s not just for homework!</a:t>
            </a:r>
          </a:p>
          <a:p>
            <a:r>
              <a:rPr lang="en-GB" dirty="0"/>
              <a:t>It breaks down information into manageable chunks.</a:t>
            </a:r>
          </a:p>
          <a:p>
            <a:r>
              <a:rPr lang="en-GB" dirty="0"/>
              <a:t>I suggest doing small bursts of </a:t>
            </a:r>
            <a:r>
              <a:rPr lang="en-GB" dirty="0" err="1"/>
              <a:t>Sparx</a:t>
            </a:r>
            <a:r>
              <a:rPr lang="en-GB" dirty="0"/>
              <a:t> frequently to reinforce your learning.</a:t>
            </a:r>
          </a:p>
          <a:p>
            <a:r>
              <a:rPr lang="en-GB" dirty="0"/>
              <a:t>Use the </a:t>
            </a:r>
            <a:r>
              <a:rPr lang="en-GB" b="1" dirty="0"/>
              <a:t>independent learning </a:t>
            </a:r>
            <a:r>
              <a:rPr lang="en-GB" dirty="0"/>
              <a:t>section </a:t>
            </a:r>
            <a:r>
              <a:rPr lang="en-GB"/>
              <a:t>for revision.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144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94EABB344084F8CE963379D514907" ma:contentTypeVersion="13" ma:contentTypeDescription="Create a new document." ma:contentTypeScope="" ma:versionID="e84642436bdf861406fd52cbf5b6d823">
  <xsd:schema xmlns:xsd="http://www.w3.org/2001/XMLSchema" xmlns:xs="http://www.w3.org/2001/XMLSchema" xmlns:p="http://schemas.microsoft.com/office/2006/metadata/properties" xmlns:ns2="676956b9-c723-4c48-8545-7487fc1d7664" xmlns:ns3="b114c33b-d59c-451c-8a09-e4d4079160b5" targetNamespace="http://schemas.microsoft.com/office/2006/metadata/properties" ma:root="true" ma:fieldsID="3e2161651ee306e73f799fd195d1e386" ns2:_="" ns3:_="">
    <xsd:import namespace="676956b9-c723-4c48-8545-7487fc1d7664"/>
    <xsd:import namespace="b114c33b-d59c-451c-8a09-e4d4079160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956b9-c723-4c48-8545-7487fc1d7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bbf28c9-ea71-467f-aef8-88bb28c60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4c33b-d59c-451c-8a09-e4d4079160b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460f57a-dec2-4171-a7bc-abfaa00228f4}" ma:internalName="TaxCatchAll" ma:showField="CatchAllData" ma:web="b114c33b-d59c-451c-8a09-e4d4079160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14c33b-d59c-451c-8a09-e4d4079160b5" xsi:nil="true"/>
    <lcf76f155ced4ddcb4097134ff3c332f xmlns="676956b9-c723-4c48-8545-7487fc1d76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E6A756-2D4F-4206-9D11-0AB83B411264}"/>
</file>

<file path=customXml/itemProps2.xml><?xml version="1.0" encoding="utf-8"?>
<ds:datastoreItem xmlns:ds="http://schemas.openxmlformats.org/officeDocument/2006/customXml" ds:itemID="{3ADF6F7B-A7C5-434C-BA9C-F1B6C7184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2AC606-22D8-459E-AA10-001F72E603E2}">
  <ds:schemaRefs>
    <ds:schemaRef ds:uri="http://schemas.microsoft.com/office/2006/metadata/properties"/>
    <ds:schemaRef ds:uri="http://schemas.microsoft.com/office/infopath/2007/PartnerControls"/>
    <ds:schemaRef ds:uri="a3a07d79-0028-447a-9eee-5e893a55ecf6"/>
    <ds:schemaRef ds:uri="af2af1aa-1824-4c0b-9e04-e86fa2ad2b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562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AQAChevinPro-DemiBold</vt:lpstr>
      <vt:lpstr>AQAChevinPro-Light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revision techniques!</vt:lpstr>
      <vt:lpstr>Effective Revision!</vt:lpstr>
      <vt:lpstr>Sparx Learning</vt:lpstr>
      <vt:lpstr>Important exam tips-BUG!</vt:lpstr>
      <vt:lpstr>Important exam tips</vt:lpstr>
      <vt:lpstr>PowerPoint Presentation</vt:lpstr>
      <vt:lpstr>Any questions or problems, please email 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Shazia Akram</dc:creator>
  <cp:lastModifiedBy>Samina Comerford</cp:lastModifiedBy>
  <cp:revision>53</cp:revision>
  <dcterms:created xsi:type="dcterms:W3CDTF">2013-09-17T12:43:30Z</dcterms:created>
  <dcterms:modified xsi:type="dcterms:W3CDTF">2026-01-13T15:33:20Z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0x010100C7694EABB344084F8CE963379D514907</vt:lpwstr>
  </property>
  <property fmtid="{D5CDD505-2E9C-101B-9397-08002B2CF9AE}" pid="3" name="MediaServiceImageTags">
    <vt:lpwstr/>
  </property>
</Properties>
</file>