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7" r:id="rId5"/>
    <p:sldId id="300" r:id="rId6"/>
    <p:sldId id="287" r:id="rId7"/>
    <p:sldId id="301"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B9B30-C6B4-4865-90A1-B11C82922269}" type="datetimeFigureOut">
              <a:rPr lang="en-GB" smtClean="0"/>
              <a:t>16/01/2026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E0A28-C569-49A5-B196-A7C2E7748143}" type="slidenum">
              <a:rPr lang="en-GB" smtClean="0"/>
              <a:t>‹#›</a:t>
            </a:fld>
            <a:endParaRPr lang="en-GB"/>
          </a:p>
        </p:txBody>
      </p:sp>
    </p:spTree>
    <p:extLst>
      <p:ext uri="{BB962C8B-B14F-4D97-AF65-F5344CB8AC3E}">
        <p14:creationId xmlns:p14="http://schemas.microsoft.com/office/powerpoint/2010/main" val="288904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6180BA-3560-46CE-A0E7-56A48738C0EF}"/>
              </a:ext>
            </a:extLst>
          </p:cNvPr>
          <p:cNvSpPr>
            <a:spLocks noGrp="1" noChangeArrowheads="1"/>
          </p:cNvSpPr>
          <p:nvPr>
            <p:ph type="sldNum"/>
          </p:nvPr>
        </p:nvSpPr>
        <p:spPr>
          <a:ln/>
        </p:spPr>
        <p:txBody>
          <a:bodyPr/>
          <a:lstStyle/>
          <a:p>
            <a:fld id="{6E23CF8A-02A8-46A4-8398-B860D4C106BE}" type="slidenum">
              <a:rPr lang="en-GB" altLang="en-US"/>
              <a:pPr/>
              <a:t>3</a:t>
            </a:fld>
            <a:endParaRPr lang="en-GB" altLang="en-US"/>
          </a:p>
        </p:txBody>
      </p:sp>
      <p:sp>
        <p:nvSpPr>
          <p:cNvPr id="23553" name="Rectangle 1">
            <a:extLst>
              <a:ext uri="{FF2B5EF4-FFF2-40B4-BE49-F238E27FC236}">
                <a16:creationId xmlns:a16="http://schemas.microsoft.com/office/drawing/2014/main" id="{F03194B2-5866-43DF-9DF4-6F9ED48BEA61}"/>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856537C-690F-48D6-BEB9-F209AE313CB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9621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10AD17-032F-4E28-96D0-C9BBAE95BF37}"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74737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0AD17-032F-4E28-96D0-C9BBAE95BF37}"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118377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0AD17-032F-4E28-96D0-C9BBAE95BF37}"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28803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0AD17-032F-4E28-96D0-C9BBAE95BF37}"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28174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10AD17-032F-4E28-96D0-C9BBAE95BF37}"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203598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10AD17-032F-4E28-96D0-C9BBAE95BF37}"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327906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10AD17-032F-4E28-96D0-C9BBAE95BF37}" type="datetimeFigureOut">
              <a:rPr lang="en-GB" smtClean="0"/>
              <a:t>16/01/2026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411344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10AD17-032F-4E28-96D0-C9BBAE95BF37}" type="datetimeFigureOut">
              <a:rPr lang="en-GB" smtClean="0"/>
              <a:t>16/01/2026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4827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0AD17-032F-4E28-96D0-C9BBAE95BF37}" type="datetimeFigureOut">
              <a:rPr lang="en-GB" smtClean="0"/>
              <a:t>16/01/2026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174058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10AD17-032F-4E28-96D0-C9BBAE95BF37}"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148714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10AD17-032F-4E28-96D0-C9BBAE95BF37}"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4D0643-57EE-4D40-836E-1AB6209EAEE7}" type="slidenum">
              <a:rPr lang="en-GB" smtClean="0"/>
              <a:t>‹#›</a:t>
            </a:fld>
            <a:endParaRPr lang="en-GB"/>
          </a:p>
        </p:txBody>
      </p:sp>
    </p:spTree>
    <p:extLst>
      <p:ext uri="{BB962C8B-B14F-4D97-AF65-F5344CB8AC3E}">
        <p14:creationId xmlns:p14="http://schemas.microsoft.com/office/powerpoint/2010/main" val="151559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AD17-032F-4E28-96D0-C9BBAE95BF37}" type="datetimeFigureOut">
              <a:rPr lang="en-GB" smtClean="0"/>
              <a:t>16/01/2026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D0643-57EE-4D40-836E-1AB6209EAEE7}" type="slidenum">
              <a:rPr lang="en-GB" smtClean="0"/>
              <a:t>‹#›</a:t>
            </a:fld>
            <a:endParaRPr lang="en-GB"/>
          </a:p>
        </p:txBody>
      </p:sp>
    </p:spTree>
    <p:extLst>
      <p:ext uri="{BB962C8B-B14F-4D97-AF65-F5344CB8AC3E}">
        <p14:creationId xmlns:p14="http://schemas.microsoft.com/office/powerpoint/2010/main" val="2060474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5904"/>
            <a:ext cx="12192000" cy="3218330"/>
          </a:xfrm>
        </p:spPr>
        <p:txBody>
          <a:bodyPr>
            <a:noAutofit/>
          </a:bodyPr>
          <a:lstStyle/>
          <a:p>
            <a:br>
              <a:rPr lang="en-GB" sz="2400" dirty="0">
                <a:solidFill>
                  <a:srgbClr val="0070C0"/>
                </a:solidFill>
              </a:rPr>
            </a:br>
            <a:br>
              <a:rPr lang="en-GB" sz="2400" dirty="0">
                <a:solidFill>
                  <a:srgbClr val="0070C0"/>
                </a:solidFill>
              </a:rPr>
            </a:br>
            <a:r>
              <a:rPr lang="en-GB" sz="2400" dirty="0"/>
              <a:t>• </a:t>
            </a:r>
            <a:r>
              <a:rPr lang="en-GB" sz="2400" dirty="0">
                <a:latin typeface="Arial" panose="020B0604020202020204" pitchFamily="34" charset="0"/>
                <a:cs typeface="Arial" panose="020B0604020202020204" pitchFamily="34" charset="0"/>
              </a:rPr>
              <a:t>Students choose </a:t>
            </a:r>
            <a:r>
              <a:rPr lang="en-GB" sz="2400" b="1" dirty="0">
                <a:latin typeface="Arial" panose="020B0604020202020204" pitchFamily="34" charset="0"/>
                <a:cs typeface="Arial" panose="020B0604020202020204" pitchFamily="34" charset="0"/>
              </a:rPr>
              <a:t>one starting point </a:t>
            </a:r>
            <a:r>
              <a:rPr lang="en-GB" sz="2400" dirty="0">
                <a:latin typeface="Arial" panose="020B0604020202020204" pitchFamily="34" charset="0"/>
                <a:cs typeface="Arial" panose="020B0604020202020204" pitchFamily="34" charset="0"/>
              </a:rPr>
              <a:t>and produce a personal response.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They have 13 school weeks and 3 weeks of holiday to prepare. During this period they should research artists, gather images, take photos, develop and refine ideas and record ideas using a variety of images.</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Work during the preparatory period could be in sketchbooks, journals, design sheets, separate studies or in any other appropriate form, including digital media.</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Students must make reference to at least two artists, craftspeople, designers and/or photographers. These can be those named in the question they have chosen or other relevant examples they have found themselves. </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Students must identify and acknowledge sources that are not their own.</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0578502-5AF9-43A7-A639-90F4CD7CD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128" y="0"/>
            <a:ext cx="3334871" cy="3063552"/>
          </a:xfrm>
          <a:prstGeom prst="rect">
            <a:avLst/>
          </a:prstGeom>
        </p:spPr>
      </p:pic>
      <p:sp>
        <p:nvSpPr>
          <p:cNvPr id="6" name="TextBox 5">
            <a:extLst>
              <a:ext uri="{FF2B5EF4-FFF2-40B4-BE49-F238E27FC236}">
                <a16:creationId xmlns:a16="http://schemas.microsoft.com/office/drawing/2014/main" id="{A1C36EAD-263A-410C-8065-E1DE7D6FBB32}"/>
              </a:ext>
            </a:extLst>
          </p:cNvPr>
          <p:cNvSpPr txBox="1"/>
          <p:nvPr/>
        </p:nvSpPr>
        <p:spPr>
          <a:xfrm>
            <a:off x="0" y="0"/>
            <a:ext cx="8686800" cy="3046988"/>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GCSE Art, Craft and Design Exam 2026. </a:t>
            </a:r>
            <a:r>
              <a:rPr lang="en-GB" sz="2400" dirty="0">
                <a:latin typeface="Arial" panose="020B0604020202020204" pitchFamily="34" charset="0"/>
                <a:cs typeface="Arial" panose="020B0604020202020204" pitchFamily="34" charset="0"/>
              </a:rPr>
              <a:t>(40% of final grade) </a:t>
            </a:r>
            <a:br>
              <a:rPr lang="en-GB" sz="2400" b="1"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Students were given the paper on the 7th January. It comprises of 7 questions, each with an overarching theme and suggestions of artists linking to this theme. I showed students a presentation giving examples of images relating to each exam question and artists from the exam paper. I have put the presentation on google classroom. </a:t>
            </a:r>
          </a:p>
        </p:txBody>
      </p:sp>
    </p:spTree>
    <p:extLst>
      <p:ext uri="{BB962C8B-B14F-4D97-AF65-F5344CB8AC3E}">
        <p14:creationId xmlns:p14="http://schemas.microsoft.com/office/powerpoint/2010/main" val="31219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5DBC7B-FC17-430D-9E3A-74C7316E8833}"/>
              </a:ext>
            </a:extLst>
          </p:cNvPr>
          <p:cNvSpPr txBox="1"/>
          <p:nvPr/>
        </p:nvSpPr>
        <p:spPr>
          <a:xfrm>
            <a:off x="0" y="0"/>
            <a:ext cx="12192000" cy="6555641"/>
          </a:xfrm>
          <a:prstGeom prst="rect">
            <a:avLst/>
          </a:prstGeom>
          <a:noFill/>
        </p:spPr>
        <p:txBody>
          <a:bodyPr wrap="square">
            <a:spAutoFit/>
          </a:bodyPr>
          <a:lstStyle/>
          <a:p>
            <a:r>
              <a:rPr lang="en-GB" sz="2100" dirty="0">
                <a:latin typeface="Arial" panose="020B0604020202020204" pitchFamily="34" charset="0"/>
                <a:cs typeface="Arial" panose="020B0604020202020204" pitchFamily="34" charset="0"/>
              </a:rPr>
              <a:t>Please talk to your child about which question they want to work on. Once they chose it, they should create their preparatory work. This work should include, but is not limited to, the following suggestions; </a:t>
            </a:r>
          </a:p>
          <a:p>
            <a:endParaRPr lang="en-GB"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Create a mind map about their choice of theme.</a:t>
            </a: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Create a mood board about their choice of theme.</a:t>
            </a: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Use the analysis help sheet on google classroom to analyse at least two artists who work within the theme they have chosen. (These can be from the exam paper or someone else the student has researched.) </a:t>
            </a: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Take photographs linked to their choice of theme.</a:t>
            </a: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Draw from these photographs, artist links and mood board. </a:t>
            </a: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Inspired by their work so far they need to create initial ideas                                                                       about what they could produce in their exam. These could                                                                         be paintings, drawings, sculptures or other art forms. </a:t>
            </a:r>
          </a:p>
          <a:p>
            <a:pPr marL="285750"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Refine these ideas to have more developed pieces of work.                                                                                Aim for three developed ideas. </a:t>
            </a:r>
          </a:p>
          <a:p>
            <a:endParaRPr lang="en-GB" sz="2100" dirty="0">
              <a:latin typeface="Arial" panose="020B0604020202020204" pitchFamily="34" charset="0"/>
              <a:cs typeface="Arial" panose="020B0604020202020204" pitchFamily="34" charset="0"/>
            </a:endParaRPr>
          </a:p>
          <a:p>
            <a:r>
              <a:rPr lang="en-GB" sz="2100" b="1" dirty="0">
                <a:latin typeface="Arial" panose="020B0604020202020204" pitchFamily="34" charset="0"/>
                <a:cs typeface="Arial" panose="020B0604020202020204" pitchFamily="34" charset="0"/>
              </a:rPr>
              <a:t>Their final idea/piece will be created during their 10 hours                                                                              exam. They will do their exam over two days on either the                                                           27th - 28th April or the 29th - 30th April</a:t>
            </a:r>
            <a:r>
              <a:rPr lang="en-GB" sz="21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75CF96D-75E5-42AB-942A-299410809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388" y="3429000"/>
            <a:ext cx="4727612" cy="3429000"/>
          </a:xfrm>
          <a:prstGeom prst="rect">
            <a:avLst/>
          </a:prstGeom>
        </p:spPr>
      </p:pic>
    </p:spTree>
    <p:extLst>
      <p:ext uri="{BB962C8B-B14F-4D97-AF65-F5344CB8AC3E}">
        <p14:creationId xmlns:p14="http://schemas.microsoft.com/office/powerpoint/2010/main" val="156165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804A8A39-40E9-48FB-B3AA-51EC1DB191E6}"/>
              </a:ext>
            </a:extLst>
          </p:cNvPr>
          <p:cNvSpPr>
            <a:spLocks noChangeArrowheads="1"/>
          </p:cNvSpPr>
          <p:nvPr/>
        </p:nvSpPr>
        <p:spPr bwMode="auto">
          <a:xfrm rot="21000000">
            <a:off x="6512659" y="1455601"/>
            <a:ext cx="2780740" cy="2606271"/>
          </a:xfrm>
          <a:prstGeom prst="rect">
            <a:avLst/>
          </a:prstGeom>
          <a:solidFill>
            <a:srgbClr val="FFFC79"/>
          </a:solidFill>
          <a:ln>
            <a:noFill/>
          </a:ln>
          <a:effectLst/>
          <a:extLs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266"/>
          </a:p>
        </p:txBody>
      </p:sp>
      <p:sp>
        <p:nvSpPr>
          <p:cNvPr id="5122" name="Rectangle 2">
            <a:extLst>
              <a:ext uri="{FF2B5EF4-FFF2-40B4-BE49-F238E27FC236}">
                <a16:creationId xmlns:a16="http://schemas.microsoft.com/office/drawing/2014/main" id="{3ACA5C47-750D-4861-A247-4301DF3DCF89}"/>
              </a:ext>
            </a:extLst>
          </p:cNvPr>
          <p:cNvSpPr>
            <a:spLocks noChangeArrowheads="1"/>
          </p:cNvSpPr>
          <p:nvPr/>
        </p:nvSpPr>
        <p:spPr bwMode="auto">
          <a:xfrm rot="21000000">
            <a:off x="6913049" y="1623682"/>
            <a:ext cx="2168096" cy="250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691" tIns="35691" rIns="35691" bIns="35691" anchor="ctr">
            <a:spAutoFit/>
          </a:bodyPr>
          <a:lstStyle>
            <a:lvl1pPr marL="215900" indent="-21590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b="1" u="sng" dirty="0">
                <a:cs typeface="Arial" panose="020B0604020202020204" pitchFamily="34" charset="0"/>
              </a:rPr>
              <a:t>Starting Points</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Nature </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Contrasts</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Time</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Books</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Interiors</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Appearance </a:t>
            </a:r>
          </a:p>
          <a:p>
            <a:pPr>
              <a:lnSpc>
                <a:spcPct val="100000"/>
              </a:lnSpc>
              <a:buSzPct val="111000"/>
              <a:buFont typeface="Times New Roman" panose="02020603050405020304" pitchFamily="18" charset="0"/>
              <a:buBlip>
                <a:blip r:embed="rId3"/>
              </a:buBlip>
            </a:pPr>
            <a:r>
              <a:rPr lang="en-GB" altLang="en-US" dirty="0">
                <a:cs typeface="Arial" panose="020B0604020202020204" pitchFamily="34" charset="0"/>
              </a:rPr>
              <a:t>Movement</a:t>
            </a:r>
          </a:p>
          <a:p>
            <a:pPr>
              <a:lnSpc>
                <a:spcPct val="100000"/>
              </a:lnSpc>
              <a:buSzPct val="111000"/>
              <a:buFont typeface="Times New Roman" panose="02020603050405020304" pitchFamily="18" charset="0"/>
              <a:buBlip>
                <a:blip r:embed="rId3"/>
              </a:buBlip>
            </a:pPr>
            <a:endParaRPr lang="en-GB" altLang="en-US" sz="1406" dirty="0">
              <a:latin typeface="Gill Sans" charset="0"/>
              <a:cs typeface="Gill Sans" charset="0"/>
            </a:endParaRPr>
          </a:p>
        </p:txBody>
      </p:sp>
      <p:pic>
        <p:nvPicPr>
          <p:cNvPr id="5123" name="Picture 3">
            <a:extLst>
              <a:ext uri="{FF2B5EF4-FFF2-40B4-BE49-F238E27FC236}">
                <a16:creationId xmlns:a16="http://schemas.microsoft.com/office/drawing/2014/main" id="{0585B3D8-532D-404F-ADB4-A42648E3B9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4995" y="4284628"/>
            <a:ext cx="3431523" cy="23964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4">
            <a:extLst>
              <a:ext uri="{FF2B5EF4-FFF2-40B4-BE49-F238E27FC236}">
                <a16:creationId xmlns:a16="http://schemas.microsoft.com/office/drawing/2014/main" id="{969720F0-B900-432E-A278-8DCEF786975C}"/>
              </a:ext>
            </a:extLst>
          </p:cNvPr>
          <p:cNvSpPr>
            <a:spLocks noChangeArrowheads="1"/>
          </p:cNvSpPr>
          <p:nvPr/>
        </p:nvSpPr>
        <p:spPr bwMode="auto">
          <a:xfrm>
            <a:off x="1345407" y="28993"/>
            <a:ext cx="9590484" cy="1139463"/>
          </a:xfrm>
          <a:prstGeom prst="rect">
            <a:avLst/>
          </a:prstGeom>
          <a:solidFill>
            <a:srgbClr val="7CE2FB"/>
          </a:solidFill>
          <a:ln>
            <a:noFill/>
          </a:ln>
          <a:effectLst/>
          <a:extLs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266"/>
          </a:p>
        </p:txBody>
      </p:sp>
      <p:sp>
        <p:nvSpPr>
          <p:cNvPr id="5125" name="Rectangle 5">
            <a:extLst>
              <a:ext uri="{FF2B5EF4-FFF2-40B4-BE49-F238E27FC236}">
                <a16:creationId xmlns:a16="http://schemas.microsoft.com/office/drawing/2014/main" id="{D15AC8B3-CB13-41FD-A6BF-374785569174}"/>
              </a:ext>
            </a:extLst>
          </p:cNvPr>
          <p:cNvSpPr>
            <a:spLocks noChangeArrowheads="1"/>
          </p:cNvSpPr>
          <p:nvPr/>
        </p:nvSpPr>
        <p:spPr bwMode="auto">
          <a:xfrm>
            <a:off x="1656426" y="123788"/>
            <a:ext cx="8921874" cy="37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n-GB" altLang="en-US" sz="1969" b="1" dirty="0">
                <a:cs typeface="Arial" panose="020B0604020202020204" pitchFamily="34" charset="0"/>
              </a:rPr>
              <a:t>AQA GCSE Art, Craft and Design 2026 – Externally Set Assignment</a:t>
            </a:r>
          </a:p>
        </p:txBody>
      </p:sp>
      <p:sp>
        <p:nvSpPr>
          <p:cNvPr id="5126" name="Rectangle 6">
            <a:extLst>
              <a:ext uri="{FF2B5EF4-FFF2-40B4-BE49-F238E27FC236}">
                <a16:creationId xmlns:a16="http://schemas.microsoft.com/office/drawing/2014/main" id="{5A4897CB-3395-478D-81FE-B0448BBBD133}"/>
              </a:ext>
            </a:extLst>
          </p:cNvPr>
          <p:cNvSpPr>
            <a:spLocks noChangeArrowheads="1"/>
          </p:cNvSpPr>
          <p:nvPr/>
        </p:nvSpPr>
        <p:spPr bwMode="auto">
          <a:xfrm>
            <a:off x="1500917" y="524385"/>
            <a:ext cx="8921875" cy="50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691" tIns="35691" rIns="35691" bIns="35691" anchor="ctr">
            <a:spAutoFit/>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n-GB" altLang="en-US" sz="1406" dirty="0">
                <a:cs typeface="Arial" panose="020B0604020202020204" pitchFamily="34" charset="0"/>
              </a:rPr>
              <a:t>Counts towards 40% of the final GCSE grade. It is assessed using four assessment objectives. These are the same assessment objectives used to assess the internally set assignments.  </a:t>
            </a:r>
          </a:p>
        </p:txBody>
      </p:sp>
      <p:pic>
        <p:nvPicPr>
          <p:cNvPr id="5127" name="Picture 7">
            <a:extLst>
              <a:ext uri="{FF2B5EF4-FFF2-40B4-BE49-F238E27FC236}">
                <a16:creationId xmlns:a16="http://schemas.microsoft.com/office/drawing/2014/main" id="{AAD03E23-9069-4F4F-A65F-85E56FDAF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040" t="2898" b="1605"/>
          <a:stretch>
            <a:fillRect/>
          </a:stretch>
        </p:blipFill>
        <p:spPr bwMode="auto">
          <a:xfrm>
            <a:off x="9125644" y="1095802"/>
            <a:ext cx="2409899" cy="2667744"/>
          </a:xfrm>
          <a:prstGeom prst="rect">
            <a:avLst/>
          </a:prstGeom>
          <a:noFill/>
          <a:ln>
            <a:noFill/>
          </a:ln>
          <a:effectLst/>
          <a:extLst>
            <a:ext uri="{909E8E84-426E-40DD-AFC4-6F175D3DCCD1}">
              <a14:hiddenFill xmlns:a14="http://schemas.microsoft.com/office/drawing/2010/main">
                <a:blipFill dpi="0" rotWithShape="0">
                  <a:blip/>
                  <a:srcRect l="10040" t="2898" b="1605"/>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Rectangle 8">
            <a:extLst>
              <a:ext uri="{FF2B5EF4-FFF2-40B4-BE49-F238E27FC236}">
                <a16:creationId xmlns:a16="http://schemas.microsoft.com/office/drawing/2014/main" id="{E444BF04-7257-431B-84B0-5208921DBCEB}"/>
              </a:ext>
            </a:extLst>
          </p:cNvPr>
          <p:cNvSpPr>
            <a:spLocks noChangeArrowheads="1"/>
          </p:cNvSpPr>
          <p:nvPr/>
        </p:nvSpPr>
        <p:spPr bwMode="auto">
          <a:xfrm>
            <a:off x="7987004" y="4622802"/>
            <a:ext cx="3163078" cy="1734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691" tIns="35691" rIns="35691" bIns="35691" anchor="ctr">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n-GB" altLang="en-US" dirty="0">
                <a:cs typeface="Arial" panose="020B0604020202020204" pitchFamily="34" charset="0"/>
              </a:rPr>
              <a:t>After the preparation time you will have your exam. It will be 10 hours over 2 days. </a:t>
            </a:r>
          </a:p>
          <a:p>
            <a:pPr algn="ctr">
              <a:lnSpc>
                <a:spcPct val="100000"/>
              </a:lnSpc>
            </a:pPr>
            <a:r>
              <a:rPr lang="en-GB" altLang="en-US" b="1" dirty="0">
                <a:cs typeface="Arial" panose="020B0604020202020204" pitchFamily="34" charset="0"/>
              </a:rPr>
              <a:t>Your exam is on the</a:t>
            </a:r>
            <a:r>
              <a:rPr lang="en-GB" b="1" dirty="0">
                <a:cs typeface="Arial" panose="020B0604020202020204" pitchFamily="34" charset="0"/>
              </a:rPr>
              <a:t> </a:t>
            </a:r>
          </a:p>
          <a:p>
            <a:pPr algn="ctr">
              <a:lnSpc>
                <a:spcPct val="100000"/>
              </a:lnSpc>
            </a:pPr>
            <a:r>
              <a:rPr lang="en-GB" b="1" dirty="0">
                <a:cs typeface="Arial" panose="020B0604020202020204" pitchFamily="34" charset="0"/>
              </a:rPr>
              <a:t>27th - 28th April                                          or the 29th - 30th April</a:t>
            </a:r>
            <a:r>
              <a:rPr lang="en-GB" dirty="0">
                <a:latin typeface="Arial" panose="020B0604020202020204" pitchFamily="34" charset="0"/>
                <a:cs typeface="Arial" panose="020B0604020202020204" pitchFamily="34" charset="0"/>
              </a:rPr>
              <a:t>. </a:t>
            </a:r>
            <a:endParaRPr lang="en-GB" altLang="en-US" b="1" dirty="0">
              <a:latin typeface="Gill Sans" charset="0"/>
              <a:cs typeface="Gill Sans" charset="0"/>
            </a:endParaRPr>
          </a:p>
        </p:txBody>
      </p:sp>
      <p:sp>
        <p:nvSpPr>
          <p:cNvPr id="5129" name="Rectangle 9">
            <a:extLst>
              <a:ext uri="{FF2B5EF4-FFF2-40B4-BE49-F238E27FC236}">
                <a16:creationId xmlns:a16="http://schemas.microsoft.com/office/drawing/2014/main" id="{C0751CE6-E4B3-431C-8BEB-3124D2B2B995}"/>
              </a:ext>
            </a:extLst>
          </p:cNvPr>
          <p:cNvSpPr>
            <a:spLocks noChangeArrowheads="1"/>
          </p:cNvSpPr>
          <p:nvPr/>
        </p:nvSpPr>
        <p:spPr bwMode="auto">
          <a:xfrm>
            <a:off x="1862213" y="1213105"/>
            <a:ext cx="4703713" cy="1672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2400" dirty="0">
                <a:latin typeface="Gill Sans" charset="0"/>
                <a:cs typeface="Gill Sans" charset="0"/>
              </a:rPr>
              <a:t>AO1 (Develop) -</a:t>
            </a:r>
          </a:p>
          <a:p>
            <a:pPr>
              <a:lnSpc>
                <a:spcPct val="100000"/>
              </a:lnSpc>
            </a:pPr>
            <a:r>
              <a:rPr lang="en-GB" altLang="en-US" sz="1600" dirty="0">
                <a:latin typeface="Gill Sans" charset="0"/>
                <a:cs typeface="Gill Sans" charset="0"/>
              </a:rPr>
              <a:t>Find </a:t>
            </a:r>
            <a:r>
              <a:rPr lang="en-GB" altLang="en-US" sz="1600" b="1" dirty="0">
                <a:latin typeface="Gill Sans" charset="0"/>
                <a:cs typeface="Gill Sans" charset="0"/>
              </a:rPr>
              <a:t>relevant</a:t>
            </a:r>
            <a:r>
              <a:rPr lang="en-GB" altLang="en-US" sz="1600" dirty="0">
                <a:latin typeface="Gill Sans" charset="0"/>
                <a:cs typeface="Gill Sans" charset="0"/>
              </a:rPr>
              <a:t> artists to look at</a:t>
            </a:r>
          </a:p>
          <a:p>
            <a:pPr>
              <a:lnSpc>
                <a:spcPct val="100000"/>
              </a:lnSpc>
            </a:pPr>
            <a:r>
              <a:rPr lang="en-GB" altLang="en-US" sz="1600" dirty="0">
                <a:latin typeface="Gill Sans" charset="0"/>
                <a:cs typeface="Gill Sans" charset="0"/>
              </a:rPr>
              <a:t>Use this work to </a:t>
            </a:r>
            <a:r>
              <a:rPr lang="en-GB" altLang="en-US" sz="1600" b="1" dirty="0">
                <a:latin typeface="Gill Sans" charset="0"/>
                <a:cs typeface="Gill Sans" charset="0"/>
              </a:rPr>
              <a:t>inspire</a:t>
            </a:r>
            <a:r>
              <a:rPr lang="en-GB" altLang="en-US" sz="1600" dirty="0">
                <a:latin typeface="Gill Sans" charset="0"/>
                <a:cs typeface="Gill Sans" charset="0"/>
              </a:rPr>
              <a:t> mini pieces of work</a:t>
            </a:r>
          </a:p>
          <a:p>
            <a:pPr>
              <a:lnSpc>
                <a:spcPct val="100000"/>
              </a:lnSpc>
            </a:pPr>
            <a:r>
              <a:rPr lang="en-GB" altLang="en-US" sz="1600" dirty="0">
                <a:latin typeface="Gill Sans" charset="0"/>
                <a:cs typeface="Gill Sans" charset="0"/>
              </a:rPr>
              <a:t>Make </a:t>
            </a:r>
            <a:r>
              <a:rPr lang="en-GB" altLang="en-US" sz="1600" b="1" dirty="0">
                <a:latin typeface="Gill Sans" charset="0"/>
                <a:cs typeface="Gill Sans" charset="0"/>
              </a:rPr>
              <a:t>personal</a:t>
            </a:r>
            <a:r>
              <a:rPr lang="en-GB" altLang="en-US" sz="1600" dirty="0">
                <a:latin typeface="Gill Sans" charset="0"/>
                <a:cs typeface="Gill Sans" charset="0"/>
              </a:rPr>
              <a:t> comments about this work</a:t>
            </a:r>
          </a:p>
          <a:p>
            <a:pPr>
              <a:lnSpc>
                <a:spcPct val="100000"/>
              </a:lnSpc>
            </a:pPr>
            <a:r>
              <a:rPr lang="en-GB" altLang="en-US" sz="1600" b="1" dirty="0">
                <a:latin typeface="Gill Sans" charset="0"/>
                <a:cs typeface="Gill Sans" charset="0"/>
              </a:rPr>
              <a:t>Visit</a:t>
            </a:r>
            <a:r>
              <a:rPr lang="en-GB" altLang="en-US" sz="1600" dirty="0">
                <a:latin typeface="Gill Sans" charset="0"/>
                <a:cs typeface="Gill Sans" charset="0"/>
              </a:rPr>
              <a:t> museums, galleries, cities, spaces </a:t>
            </a:r>
            <a:r>
              <a:rPr lang="en-GB" altLang="en-US" sz="1600" dirty="0" err="1">
                <a:latin typeface="Gill Sans" charset="0"/>
                <a:cs typeface="Gill Sans" charset="0"/>
              </a:rPr>
              <a:t>etc</a:t>
            </a:r>
            <a:r>
              <a:rPr lang="en-GB" altLang="en-US" sz="1600" dirty="0">
                <a:latin typeface="Gill Sans" charset="0"/>
                <a:cs typeface="Gill Sans" charset="0"/>
              </a:rPr>
              <a:t> to inspire your work</a:t>
            </a:r>
          </a:p>
        </p:txBody>
      </p:sp>
      <p:sp>
        <p:nvSpPr>
          <p:cNvPr id="5130" name="Rectangle 10">
            <a:extLst>
              <a:ext uri="{FF2B5EF4-FFF2-40B4-BE49-F238E27FC236}">
                <a16:creationId xmlns:a16="http://schemas.microsoft.com/office/drawing/2014/main" id="{EA9EB843-FD78-4DF0-BC2F-701E30C83E72}"/>
              </a:ext>
            </a:extLst>
          </p:cNvPr>
          <p:cNvSpPr>
            <a:spLocks noChangeArrowheads="1"/>
          </p:cNvSpPr>
          <p:nvPr/>
        </p:nvSpPr>
        <p:spPr bwMode="auto">
          <a:xfrm>
            <a:off x="1827610" y="2702458"/>
            <a:ext cx="4589859" cy="1426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2400" dirty="0">
                <a:latin typeface="Gill Sans" charset="0"/>
                <a:cs typeface="Gill Sans" charset="0"/>
              </a:rPr>
              <a:t>AO2 (Develop) -</a:t>
            </a:r>
          </a:p>
          <a:p>
            <a:pPr>
              <a:lnSpc>
                <a:spcPct val="100000"/>
              </a:lnSpc>
            </a:pPr>
            <a:r>
              <a:rPr lang="en-GB" altLang="en-US" sz="1600" dirty="0">
                <a:latin typeface="Gill Sans" charset="0"/>
                <a:cs typeface="Gill Sans" charset="0"/>
              </a:rPr>
              <a:t>Explore </a:t>
            </a:r>
            <a:r>
              <a:rPr lang="en-GB" altLang="en-US" sz="1600" b="1" dirty="0">
                <a:latin typeface="Gill Sans" charset="0"/>
                <a:cs typeface="Gill Sans" charset="0"/>
              </a:rPr>
              <a:t>different</a:t>
            </a:r>
            <a:r>
              <a:rPr lang="en-GB" altLang="en-US" sz="1600" dirty="0">
                <a:latin typeface="Gill Sans" charset="0"/>
                <a:cs typeface="Gill Sans" charset="0"/>
              </a:rPr>
              <a:t> media in your sketchbook</a:t>
            </a:r>
          </a:p>
          <a:p>
            <a:pPr>
              <a:lnSpc>
                <a:spcPct val="100000"/>
              </a:lnSpc>
            </a:pPr>
            <a:r>
              <a:rPr lang="en-GB" altLang="en-US" sz="1600" dirty="0">
                <a:latin typeface="Gill Sans" charset="0"/>
                <a:cs typeface="Gill Sans" charset="0"/>
              </a:rPr>
              <a:t>Use </a:t>
            </a:r>
            <a:r>
              <a:rPr lang="en-GB" altLang="en-US" sz="1600" b="1" dirty="0">
                <a:latin typeface="Gill Sans" charset="0"/>
                <a:cs typeface="Gill Sans" charset="0"/>
              </a:rPr>
              <a:t>different</a:t>
            </a:r>
            <a:r>
              <a:rPr lang="en-GB" altLang="en-US" sz="1600" dirty="0">
                <a:latin typeface="Gill Sans" charset="0"/>
                <a:cs typeface="Gill Sans" charset="0"/>
              </a:rPr>
              <a:t> techniques and processes</a:t>
            </a:r>
          </a:p>
          <a:p>
            <a:pPr>
              <a:lnSpc>
                <a:spcPct val="100000"/>
              </a:lnSpc>
            </a:pPr>
            <a:r>
              <a:rPr lang="en-GB" altLang="en-US" sz="1600" b="1" dirty="0">
                <a:latin typeface="Gill Sans" charset="0"/>
                <a:cs typeface="Gill Sans" charset="0"/>
              </a:rPr>
              <a:t>Evaluate</a:t>
            </a:r>
            <a:r>
              <a:rPr lang="en-GB" altLang="en-US" sz="1600" dirty="0">
                <a:latin typeface="Gill Sans" charset="0"/>
                <a:cs typeface="Gill Sans" charset="0"/>
              </a:rPr>
              <a:t> how successful your experiments have been</a:t>
            </a:r>
          </a:p>
        </p:txBody>
      </p:sp>
      <p:sp>
        <p:nvSpPr>
          <p:cNvPr id="5131" name="Rectangle 11">
            <a:extLst>
              <a:ext uri="{FF2B5EF4-FFF2-40B4-BE49-F238E27FC236}">
                <a16:creationId xmlns:a16="http://schemas.microsoft.com/office/drawing/2014/main" id="{D3DFF385-0367-4BD3-8C00-25FB040B803E}"/>
              </a:ext>
            </a:extLst>
          </p:cNvPr>
          <p:cNvSpPr>
            <a:spLocks noChangeArrowheads="1"/>
          </p:cNvSpPr>
          <p:nvPr/>
        </p:nvSpPr>
        <p:spPr bwMode="auto">
          <a:xfrm>
            <a:off x="1791891" y="4017027"/>
            <a:ext cx="4348758" cy="1672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2400" dirty="0">
                <a:latin typeface="Gill Sans" charset="0"/>
                <a:cs typeface="Gill Sans" charset="0"/>
              </a:rPr>
              <a:t>AO3 (Record)</a:t>
            </a:r>
          </a:p>
          <a:p>
            <a:pPr>
              <a:lnSpc>
                <a:spcPct val="100000"/>
              </a:lnSpc>
            </a:pPr>
            <a:r>
              <a:rPr lang="en-GB" altLang="en-US" sz="1600" dirty="0">
                <a:latin typeface="Gill Sans" charset="0"/>
                <a:cs typeface="Gill Sans" charset="0"/>
              </a:rPr>
              <a:t>Collect and present only </a:t>
            </a:r>
            <a:r>
              <a:rPr lang="en-GB" altLang="en-US" sz="1600" b="1" dirty="0">
                <a:latin typeface="Gill Sans" charset="0"/>
                <a:cs typeface="Gill Sans" charset="0"/>
              </a:rPr>
              <a:t>relevant</a:t>
            </a:r>
            <a:r>
              <a:rPr lang="en-GB" altLang="en-US" sz="1600" dirty="0">
                <a:latin typeface="Gill Sans" charset="0"/>
                <a:cs typeface="Gill Sans" charset="0"/>
              </a:rPr>
              <a:t> imagery</a:t>
            </a:r>
          </a:p>
          <a:p>
            <a:pPr>
              <a:lnSpc>
                <a:spcPct val="100000"/>
              </a:lnSpc>
            </a:pPr>
            <a:r>
              <a:rPr lang="en-GB" altLang="en-US" sz="1600" dirty="0">
                <a:latin typeface="Gill Sans" charset="0"/>
                <a:cs typeface="Gill Sans" charset="0"/>
              </a:rPr>
              <a:t>Produce </a:t>
            </a:r>
            <a:r>
              <a:rPr lang="en-GB" altLang="en-US" sz="1600" b="1" dirty="0">
                <a:latin typeface="Gill Sans" charset="0"/>
                <a:cs typeface="Gill Sans" charset="0"/>
              </a:rPr>
              <a:t>high quality</a:t>
            </a:r>
            <a:r>
              <a:rPr lang="en-GB" altLang="en-US" sz="1600" dirty="0">
                <a:latin typeface="Gill Sans" charset="0"/>
                <a:cs typeface="Gill Sans" charset="0"/>
              </a:rPr>
              <a:t> drawings/sketches/ paintings </a:t>
            </a:r>
            <a:r>
              <a:rPr lang="en-GB" altLang="en-US" sz="1600" dirty="0" err="1">
                <a:latin typeface="Gill Sans" charset="0"/>
                <a:cs typeface="Gill Sans" charset="0"/>
              </a:rPr>
              <a:t>etc</a:t>
            </a:r>
            <a:endParaRPr lang="en-GB" altLang="en-US" sz="1600" dirty="0">
              <a:latin typeface="Gill Sans" charset="0"/>
              <a:cs typeface="Gill Sans" charset="0"/>
            </a:endParaRPr>
          </a:p>
          <a:p>
            <a:pPr>
              <a:lnSpc>
                <a:spcPct val="100000"/>
              </a:lnSpc>
            </a:pPr>
            <a:r>
              <a:rPr lang="en-GB" altLang="en-US" sz="1600" dirty="0">
                <a:latin typeface="Gill Sans" charset="0"/>
                <a:cs typeface="Gill Sans" charset="0"/>
              </a:rPr>
              <a:t>Take your </a:t>
            </a:r>
            <a:r>
              <a:rPr lang="en-GB" altLang="en-US" sz="1600" b="1" dirty="0">
                <a:latin typeface="Gill Sans" charset="0"/>
                <a:cs typeface="Gill Sans" charset="0"/>
              </a:rPr>
              <a:t>own</a:t>
            </a:r>
            <a:r>
              <a:rPr lang="en-GB" altLang="en-US" sz="1600" dirty="0">
                <a:latin typeface="Gill Sans" charset="0"/>
                <a:cs typeface="Gill Sans" charset="0"/>
              </a:rPr>
              <a:t> photos </a:t>
            </a:r>
          </a:p>
          <a:p>
            <a:pPr>
              <a:lnSpc>
                <a:spcPct val="100000"/>
              </a:lnSpc>
            </a:pPr>
            <a:r>
              <a:rPr lang="en-GB" altLang="en-US" sz="1600" b="1" dirty="0">
                <a:latin typeface="Gill Sans" charset="0"/>
                <a:cs typeface="Gill Sans" charset="0"/>
              </a:rPr>
              <a:t>Annotate</a:t>
            </a:r>
            <a:r>
              <a:rPr lang="en-GB" altLang="en-US" sz="1600" dirty="0">
                <a:latin typeface="Gill Sans" charset="0"/>
                <a:cs typeface="Gill Sans" charset="0"/>
              </a:rPr>
              <a:t> your work</a:t>
            </a:r>
          </a:p>
        </p:txBody>
      </p:sp>
      <p:sp>
        <p:nvSpPr>
          <p:cNvPr id="5132" name="Rectangle 12">
            <a:extLst>
              <a:ext uri="{FF2B5EF4-FFF2-40B4-BE49-F238E27FC236}">
                <a16:creationId xmlns:a16="http://schemas.microsoft.com/office/drawing/2014/main" id="{4B2A6EDA-07A3-4337-978F-064CAC8D1C28}"/>
              </a:ext>
            </a:extLst>
          </p:cNvPr>
          <p:cNvSpPr>
            <a:spLocks noChangeArrowheads="1"/>
          </p:cNvSpPr>
          <p:nvPr/>
        </p:nvSpPr>
        <p:spPr bwMode="auto">
          <a:xfrm>
            <a:off x="1791891" y="5522334"/>
            <a:ext cx="4348758" cy="118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2400" dirty="0">
                <a:latin typeface="Gill Sans" charset="0"/>
                <a:cs typeface="Gill Sans" charset="0"/>
              </a:rPr>
              <a:t>AO4 (Present) </a:t>
            </a:r>
          </a:p>
          <a:p>
            <a:pPr>
              <a:lnSpc>
                <a:spcPct val="100000"/>
              </a:lnSpc>
            </a:pPr>
            <a:r>
              <a:rPr lang="en-GB" altLang="en-US" sz="1600" dirty="0">
                <a:latin typeface="Gill Sans" charset="0"/>
                <a:cs typeface="Gill Sans" charset="0"/>
              </a:rPr>
              <a:t>Produce </a:t>
            </a:r>
            <a:r>
              <a:rPr lang="en-GB" altLang="en-US" sz="1600" b="1" dirty="0">
                <a:latin typeface="Gill Sans" charset="0"/>
                <a:cs typeface="Gill Sans" charset="0"/>
              </a:rPr>
              <a:t>confident</a:t>
            </a:r>
            <a:r>
              <a:rPr lang="en-GB" altLang="en-US" sz="1600" dirty="0">
                <a:latin typeface="Gill Sans" charset="0"/>
                <a:cs typeface="Gill Sans" charset="0"/>
              </a:rPr>
              <a:t> and </a:t>
            </a:r>
            <a:r>
              <a:rPr lang="en-GB" altLang="en-US" sz="1600" b="1" dirty="0">
                <a:latin typeface="Gill Sans" charset="0"/>
                <a:cs typeface="Gill Sans" charset="0"/>
              </a:rPr>
              <a:t>high quality</a:t>
            </a:r>
            <a:r>
              <a:rPr lang="en-GB" altLang="en-US" sz="1600" dirty="0">
                <a:latin typeface="Gill Sans" charset="0"/>
                <a:cs typeface="Gill Sans" charset="0"/>
              </a:rPr>
              <a:t> final piece/s</a:t>
            </a:r>
          </a:p>
          <a:p>
            <a:pPr>
              <a:lnSpc>
                <a:spcPct val="100000"/>
              </a:lnSpc>
            </a:pPr>
            <a:r>
              <a:rPr lang="en-GB" altLang="en-US" sz="1600" dirty="0">
                <a:latin typeface="Gill Sans" charset="0"/>
                <a:cs typeface="Gill Sans" charset="0"/>
              </a:rPr>
              <a:t>Ensure your work </a:t>
            </a:r>
            <a:r>
              <a:rPr lang="en-GB" altLang="en-US" sz="1600" b="1" dirty="0">
                <a:latin typeface="Gill Sans" charset="0"/>
                <a:cs typeface="Gill Sans" charset="0"/>
              </a:rPr>
              <a:t>links</a:t>
            </a:r>
            <a:r>
              <a:rPr lang="en-GB" altLang="en-US" sz="1600" dirty="0">
                <a:latin typeface="Gill Sans" charset="0"/>
                <a:cs typeface="Gill Sans" charset="0"/>
              </a:rPr>
              <a:t> to your prep work  </a:t>
            </a:r>
          </a:p>
        </p:txBody>
      </p:sp>
      <p:sp>
        <p:nvSpPr>
          <p:cNvPr id="2" name="Rectangle 1"/>
          <p:cNvSpPr/>
          <p:nvPr/>
        </p:nvSpPr>
        <p:spPr>
          <a:xfrm>
            <a:off x="191177" y="2129246"/>
            <a:ext cx="1309740" cy="39831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Each Assessment Objective is worth 24 marks. Unit two is marked out of 96 marks. </a:t>
            </a:r>
          </a:p>
          <a:p>
            <a:pPr algn="ctr"/>
            <a:endParaRPr lang="en-GB" b="1" dirty="0"/>
          </a:p>
        </p:txBody>
      </p:sp>
    </p:spTree>
    <p:extLst>
      <p:ext uri="{BB962C8B-B14F-4D97-AF65-F5344CB8AC3E}">
        <p14:creationId xmlns:p14="http://schemas.microsoft.com/office/powerpoint/2010/main" val="582940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E4C65-4A94-4C81-AC75-57DC8C1858DD}"/>
              </a:ext>
            </a:extLst>
          </p:cNvPr>
          <p:cNvSpPr>
            <a:spLocks noGrp="1"/>
          </p:cNvSpPr>
          <p:nvPr>
            <p:ph idx="1"/>
          </p:nvPr>
        </p:nvSpPr>
        <p:spPr>
          <a:xfrm>
            <a:off x="0" y="177282"/>
            <a:ext cx="12192000" cy="6537283"/>
          </a:xfrm>
        </p:spPr>
        <p:txBody>
          <a:bodyPr>
            <a:normAutofit fontScale="92500"/>
          </a:bodyPr>
          <a:lstStyle/>
          <a:p>
            <a:pPr marL="0" indent="0">
              <a:buNone/>
            </a:pPr>
            <a:r>
              <a:rPr lang="en-GB" dirty="0">
                <a:latin typeface="Arial" panose="020B0604020202020204" pitchFamily="34" charset="0"/>
                <a:cs typeface="Arial" panose="020B0604020202020204" pitchFamily="34" charset="0"/>
              </a:rPr>
              <a:t>Students can do their preparation work during art lessons, but as we only have two lessons a week they would benefit from doing some work at home if possible. </a:t>
            </a:r>
          </a:p>
          <a:p>
            <a:pPr marL="0" indent="0">
              <a:buNone/>
            </a:pPr>
            <a:r>
              <a:rPr lang="en-GB" dirty="0">
                <a:latin typeface="Arial" panose="020B0604020202020204" pitchFamily="34" charset="0"/>
                <a:cs typeface="Arial" panose="020B0604020202020204" pitchFamily="34" charset="0"/>
              </a:rPr>
              <a:t>Some themes lend themselves to doing some work out of school, for example if the student wants to draw or take photos of their family (which could link to themes of time or appearance) or draw or take photos of their bedroom for the interiors theme. They could then work from these photos and drawings at school.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Staff can support students during the preparation time, but we cannot help them during the exam which is completed under exam conditions. It is therefore important that students know exactly what                                                                                            they are doing in their exam, and ideally they                                                                                   will have practiced it on a smaller scale prior                                                                                                to the exam.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There is no written work expected in the                                                                                          10 hours exam. </a:t>
            </a:r>
          </a:p>
        </p:txBody>
      </p:sp>
      <p:pic>
        <p:nvPicPr>
          <p:cNvPr id="9" name="Picture 8">
            <a:extLst>
              <a:ext uri="{FF2B5EF4-FFF2-40B4-BE49-F238E27FC236}">
                <a16:creationId xmlns:a16="http://schemas.microsoft.com/office/drawing/2014/main" id="{BAC0490E-8D07-4114-84BE-50D8670A39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 t="19009"/>
          <a:stretch/>
        </p:blipFill>
        <p:spPr>
          <a:xfrm>
            <a:off x="6795247" y="3956281"/>
            <a:ext cx="5396753" cy="2901719"/>
          </a:xfrm>
          <a:prstGeom prst="rect">
            <a:avLst/>
          </a:prstGeom>
        </p:spPr>
      </p:pic>
    </p:spTree>
    <p:extLst>
      <p:ext uri="{BB962C8B-B14F-4D97-AF65-F5344CB8AC3E}">
        <p14:creationId xmlns:p14="http://schemas.microsoft.com/office/powerpoint/2010/main" val="179814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416320"/>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Following the preparatory period, students have 10 hours of supervised time to complete their personal response. The 10 hour exam will take place over two days. Because it is a large group we will split the group in half. The exam will take place on either the </a:t>
            </a:r>
            <a:r>
              <a:rPr lang="en-GB" sz="2400" b="1" dirty="0">
                <a:latin typeface="Arial" panose="020B0604020202020204" pitchFamily="34" charset="0"/>
                <a:cs typeface="Arial" panose="020B0604020202020204" pitchFamily="34" charset="0"/>
              </a:rPr>
              <a:t>27th - 28th April or the 29th - 30th April</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During the exam students can; </a:t>
            </a:r>
          </a:p>
          <a:p>
            <a:r>
              <a:rPr lang="en-GB" sz="2400" dirty="0">
                <a:latin typeface="Arial" panose="020B0604020202020204" pitchFamily="34" charset="0"/>
                <a:cs typeface="Arial" panose="020B0604020202020204" pitchFamily="34" charset="0"/>
              </a:rPr>
              <a:t>•Refer to preparatory work, but the prep work must not be added to or amended after the start of the exam.</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The work produced in the supervised time may take any appropriate form.</a:t>
            </a:r>
          </a:p>
        </p:txBody>
      </p:sp>
      <p:pic>
        <p:nvPicPr>
          <p:cNvPr id="3" name="Picture 2">
            <a:extLst>
              <a:ext uri="{FF2B5EF4-FFF2-40B4-BE49-F238E27FC236}">
                <a16:creationId xmlns:a16="http://schemas.microsoft.com/office/drawing/2014/main" id="{16366203-C6A6-442E-8202-A7671B122D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97"/>
          <a:stretch/>
        </p:blipFill>
        <p:spPr>
          <a:xfrm rot="5400000">
            <a:off x="8881820" y="3547820"/>
            <a:ext cx="3428998" cy="3191361"/>
          </a:xfrm>
          <a:prstGeom prst="rect">
            <a:avLst/>
          </a:prstGeom>
        </p:spPr>
      </p:pic>
      <p:sp>
        <p:nvSpPr>
          <p:cNvPr id="6" name="TextBox 5">
            <a:extLst>
              <a:ext uri="{FF2B5EF4-FFF2-40B4-BE49-F238E27FC236}">
                <a16:creationId xmlns:a16="http://schemas.microsoft.com/office/drawing/2014/main" id="{0D47D5B0-E387-454F-9272-3D500D4D78B6}"/>
              </a:ext>
            </a:extLst>
          </p:cNvPr>
          <p:cNvSpPr txBox="1"/>
          <p:nvPr/>
        </p:nvSpPr>
        <p:spPr>
          <a:xfrm>
            <a:off x="0" y="3335637"/>
            <a:ext cx="8866094"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Preparatory and supervised work must stay in school at the end of each supervised session and at the conclusion of the 10 hours of supervised time.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work submitted for this component must be produced unaided.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content should not be shared with others, </a:t>
            </a:r>
            <a:r>
              <a:rPr lang="en-GB" sz="2400" b="1" dirty="0">
                <a:latin typeface="Arial" panose="020B0604020202020204" pitchFamily="34" charset="0"/>
                <a:cs typeface="Arial" panose="020B0604020202020204" pitchFamily="34" charset="0"/>
              </a:rPr>
              <a:t>either in hard copy or online. </a:t>
            </a:r>
            <a:br>
              <a:rPr lang="en-GB" sz="2400" b="1"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p>
        </p:txBody>
      </p:sp>
    </p:spTree>
    <p:extLst>
      <p:ext uri="{BB962C8B-B14F-4D97-AF65-F5344CB8AC3E}">
        <p14:creationId xmlns:p14="http://schemas.microsoft.com/office/powerpoint/2010/main" val="68981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694EABB344084F8CE963379D514907" ma:contentTypeVersion="13" ma:contentTypeDescription="Create a new document." ma:contentTypeScope="" ma:versionID="e84642436bdf861406fd52cbf5b6d823">
  <xsd:schema xmlns:xsd="http://www.w3.org/2001/XMLSchema" xmlns:xs="http://www.w3.org/2001/XMLSchema" xmlns:p="http://schemas.microsoft.com/office/2006/metadata/properties" xmlns:ns2="676956b9-c723-4c48-8545-7487fc1d7664" xmlns:ns3="b114c33b-d59c-451c-8a09-e4d4079160b5" targetNamespace="http://schemas.microsoft.com/office/2006/metadata/properties" ma:root="true" ma:fieldsID="3e2161651ee306e73f799fd195d1e386" ns2:_="" ns3:_="">
    <xsd:import namespace="676956b9-c723-4c48-8545-7487fc1d7664"/>
    <xsd:import namespace="b114c33b-d59c-451c-8a09-e4d4079160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956b9-c723-4c48-8545-7487fc1d7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bf28c9-ea71-467f-aef8-88bb28c602e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14c33b-d59c-451c-8a09-e4d4079160b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460f57a-dec2-4171-a7bc-abfaa00228f4}" ma:internalName="TaxCatchAll" ma:showField="CatchAllData" ma:web="b114c33b-d59c-451c-8a09-e4d4079160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114c33b-d59c-451c-8a09-e4d4079160b5" xsi:nil="true"/>
    <lcf76f155ced4ddcb4097134ff3c332f xmlns="676956b9-c723-4c48-8545-7487fc1d76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15A48F-939F-4141-A8CD-61BF75F58003}">
  <ds:schemaRefs>
    <ds:schemaRef ds:uri="http://schemas.microsoft.com/sharepoint/v3/contenttype/forms"/>
  </ds:schemaRefs>
</ds:datastoreItem>
</file>

<file path=customXml/itemProps2.xml><?xml version="1.0" encoding="utf-8"?>
<ds:datastoreItem xmlns:ds="http://schemas.openxmlformats.org/officeDocument/2006/customXml" ds:itemID="{6F47953A-EA8E-4544-836D-FFF65C4C8D89}"/>
</file>

<file path=customXml/itemProps3.xml><?xml version="1.0" encoding="utf-8"?>
<ds:datastoreItem xmlns:ds="http://schemas.openxmlformats.org/officeDocument/2006/customXml" ds:itemID="{5F2D0524-FB69-4B82-9B28-FB3BA493FE3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9dbd1bd-8d79-41b4-b68c-688ecdd1c2f5"/>
    <ds:schemaRef ds:uri="9d96588d-cc8c-429b-b90e-ef5d7b1e9cb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1518</TotalTime>
  <Words>965</Words>
  <Application>Microsoft Office PowerPoint</Application>
  <PresentationFormat>Widescreen</PresentationFormat>
  <Paragraphs>58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Gill Sans</vt:lpstr>
      <vt:lpstr>Times New Roman</vt:lpstr>
      <vt:lpstr>Office Theme</vt:lpstr>
      <vt:lpstr>  • Students choose one starting point and produce a personal response. • They have 13 school weeks and 3 weeks of holiday to prepare. During this period they should research artists, gather images, take photos, develop and refine ideas and record ideas using a variety of images. • Work during the preparatory period could be in sketchbooks, journals, design sheets, separate studies or in any other appropriate form, including digital media. • Students must make reference to at least two artists, craftspeople, designers and/or photographers. These can be those named in the question they have chosen or other relevant examples they have found themselves.   Students must identify and acknowledge sources that are not their own. </vt:lpstr>
      <vt:lpstr>PowerPoint Presentation</vt:lpstr>
      <vt:lpstr>PowerPoint Presentation</vt:lpstr>
      <vt:lpstr>PowerPoint Presentation</vt:lpstr>
      <vt:lpstr>PowerPoint Presentation</vt:lpstr>
    </vt:vector>
  </TitlesOfParts>
  <Company>The City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work will be marked according to how well you have shown evidence of:  • Developing ideas through investigations, demonstrating critical understanding of sources.  • Refining work by exploring ideas, selecting and experimenting with appropriate media, materials, techniques and processes.  • Recording ideas, observations and insights relevant to your intentions as work progresses.  • Presenting a personal and meaningful response that realises intentions and demonstrates understanding of visual language.</dc:title>
  <dc:creator>Alison Folland</dc:creator>
  <cp:lastModifiedBy>Alison Folland</cp:lastModifiedBy>
  <cp:revision>46</cp:revision>
  <dcterms:created xsi:type="dcterms:W3CDTF">2019-01-06T20:20:21Z</dcterms:created>
  <dcterms:modified xsi:type="dcterms:W3CDTF">2026-01-16T22:39:05Z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0x010100C7694EABB344084F8CE963379D514907</vt:lpwstr>
  </property>
</Properties>
</file>