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8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0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91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9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8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0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4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A9AA-10F9-430D-91E9-BBFCE5EE554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4E00-9AFD-4974-B27F-EFBEA7386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230" y="236777"/>
            <a:ext cx="9144000" cy="2387600"/>
          </a:xfrm>
        </p:spPr>
        <p:txBody>
          <a:bodyPr/>
          <a:lstStyle/>
          <a:p>
            <a:r>
              <a:rPr lang="en-GB" b="1" dirty="0" smtClean="0"/>
              <a:t>Closing the Vocabulary Gap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mage result for vocabul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939" y="2759554"/>
            <a:ext cx="5354993" cy="38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61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Closing the Vocabulary Gap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Objectives:</a:t>
            </a:r>
          </a:p>
          <a:p>
            <a:r>
              <a:rPr lang="en-GB" dirty="0" smtClean="0"/>
              <a:t>Understand what the ‘vocabulary gap’ is</a:t>
            </a:r>
          </a:p>
          <a:p>
            <a:r>
              <a:rPr lang="en-GB" dirty="0" smtClean="0"/>
              <a:t>Understand the impact it has on our students </a:t>
            </a:r>
          </a:p>
          <a:p>
            <a:r>
              <a:rPr lang="en-GB" dirty="0" smtClean="0"/>
              <a:t>Explore practical strategies to close the gap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Image result for vocabul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219" y="5080958"/>
            <a:ext cx="2377781" cy="169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95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What is the vocabulary gap?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715"/>
            <a:ext cx="10515600" cy="4351338"/>
          </a:xfrm>
        </p:spPr>
        <p:txBody>
          <a:bodyPr>
            <a:noAutofit/>
          </a:bodyPr>
          <a:lstStyle/>
          <a:p>
            <a:r>
              <a:rPr lang="en-GB" sz="2400" dirty="0" smtClean="0"/>
              <a:t>‘Vocabulary’ refers to the amount of words we know.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Accessing an academic curriculum in order to achieve requires a vocabulary of around 50,000 words.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A study into linguistics in the home (Hart and </a:t>
            </a:r>
            <a:r>
              <a:rPr lang="en-GB" sz="2400" dirty="0" err="1" smtClean="0"/>
              <a:t>Risley</a:t>
            </a:r>
            <a:r>
              <a:rPr lang="en-GB" sz="2400" dirty="0" smtClean="0"/>
              <a:t>, 1990) showed that parents in middle families spoke on average 32 million more words to their children over a period of 48months than parents in working class families.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Gaps in the amount of words children know only get larger over time and mean that students struggle to express themselves, access an academic curriculum and therefore achieve social mobility. </a:t>
            </a:r>
            <a:endParaRPr lang="en-GB" sz="2400" dirty="0"/>
          </a:p>
        </p:txBody>
      </p:sp>
      <p:pic>
        <p:nvPicPr>
          <p:cNvPr id="4" name="Picture 2" descr="Image result for vocabul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864" y="5721528"/>
            <a:ext cx="1590136" cy="11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82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What impact does a limited vocabulary have on our students?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is the percentage of words you need to know in a text to ensure full comprehension?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</p:txBody>
      </p:sp>
      <p:pic>
        <p:nvPicPr>
          <p:cNvPr id="4" name="Picture 2" descr="Image result for vocabul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732" y="5608727"/>
            <a:ext cx="1590136" cy="11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0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Can you work out what process is being described? </a:t>
            </a:r>
            <a:br>
              <a:rPr lang="en-GB" sz="3600" b="1" dirty="0" smtClean="0">
                <a:solidFill>
                  <a:srgbClr val="0070C0"/>
                </a:solidFill>
              </a:rPr>
            </a:br>
            <a:r>
              <a:rPr lang="en-GB" sz="3600" b="1" i="1" dirty="0" smtClean="0">
                <a:solidFill>
                  <a:srgbClr val="0070C0"/>
                </a:solidFill>
              </a:rPr>
              <a:t>75% of words are included here. </a:t>
            </a:r>
            <a:endParaRPr lang="en-GB" sz="3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 is marking a _______ on a measuring _________ . This </a:t>
            </a:r>
          </a:p>
          <a:p>
            <a:pPr marL="0" indent="0">
              <a:buNone/>
            </a:pPr>
            <a:r>
              <a:rPr lang="en-GB" dirty="0" smtClean="0"/>
              <a:t>involves ___________ the relationship between __________ of a </a:t>
            </a:r>
          </a:p>
          <a:p>
            <a:pPr marL="0" indent="0">
              <a:buNone/>
            </a:pPr>
            <a:r>
              <a:rPr lang="en-GB" dirty="0" smtClean="0"/>
              <a:t>measuring _________ and _____________ or ______ _________, </a:t>
            </a:r>
          </a:p>
          <a:p>
            <a:pPr marL="0" indent="0">
              <a:buNone/>
            </a:pPr>
            <a:r>
              <a:rPr lang="en-GB" dirty="0" smtClean="0"/>
              <a:t>which must be ____________. For example, placing a __________ in </a:t>
            </a:r>
          </a:p>
          <a:p>
            <a:pPr marL="0" indent="0">
              <a:buNone/>
            </a:pPr>
            <a:r>
              <a:rPr lang="en-GB" dirty="0" smtClean="0"/>
              <a:t>melting ice to see whether it reads zero to check it has been </a:t>
            </a:r>
          </a:p>
          <a:p>
            <a:pPr marL="0" indent="0">
              <a:buNone/>
            </a:pPr>
            <a:r>
              <a:rPr lang="en-GB" dirty="0" smtClean="0"/>
              <a:t>____________ correctly. </a:t>
            </a:r>
            <a:endParaRPr lang="en-GB" dirty="0"/>
          </a:p>
        </p:txBody>
      </p:sp>
      <p:pic>
        <p:nvPicPr>
          <p:cNvPr id="4" name="Picture 2" descr="Image result for vocabul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864" y="5721528"/>
            <a:ext cx="1590136" cy="11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9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Can you work out what process is being described? </a:t>
            </a:r>
            <a:br>
              <a:rPr lang="en-GB" sz="3600" b="1" dirty="0" smtClean="0">
                <a:solidFill>
                  <a:srgbClr val="0070C0"/>
                </a:solidFill>
              </a:rPr>
            </a:br>
            <a:r>
              <a:rPr lang="en-GB" sz="3600" b="1" i="1" dirty="0" smtClean="0">
                <a:solidFill>
                  <a:srgbClr val="0070C0"/>
                </a:solidFill>
              </a:rPr>
              <a:t>95% of words are included here.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_____ is marking a scale on a measuring instrument. This </a:t>
            </a:r>
          </a:p>
          <a:p>
            <a:pPr marL="0" indent="0">
              <a:buNone/>
            </a:pPr>
            <a:r>
              <a:rPr lang="en-GB" dirty="0" smtClean="0"/>
              <a:t>involves establishing the relationship between indications of a </a:t>
            </a:r>
          </a:p>
          <a:p>
            <a:pPr marL="0" indent="0">
              <a:buNone/>
            </a:pPr>
            <a:r>
              <a:rPr lang="en-GB" dirty="0" smtClean="0"/>
              <a:t>measuring instrument and standard or reference values, </a:t>
            </a:r>
          </a:p>
          <a:p>
            <a:pPr marL="0" indent="0">
              <a:buNone/>
            </a:pPr>
            <a:r>
              <a:rPr lang="en-GB" dirty="0" smtClean="0"/>
              <a:t>which must be applied. For example, placing a thermometer in </a:t>
            </a:r>
          </a:p>
          <a:p>
            <a:pPr marL="0" indent="0">
              <a:buNone/>
            </a:pPr>
            <a:r>
              <a:rPr lang="en-GB" dirty="0" smtClean="0"/>
              <a:t>melting ice to see whether it reads zero to check it has been </a:t>
            </a:r>
          </a:p>
          <a:p>
            <a:pPr marL="0" indent="0">
              <a:buNone/>
            </a:pPr>
            <a:r>
              <a:rPr lang="en-GB" dirty="0" smtClean="0"/>
              <a:t>____________ correctly.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Image result for vocabul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864" y="5721528"/>
            <a:ext cx="1590136" cy="11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58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What impact does a limited vocabulary have on our students?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poor vocabulary is the reason many of our students say they ‘don’t enjoy’ reading – and simply reading more with no guidance is the most effective way to expand  a child’s vocabulary.</a:t>
            </a:r>
          </a:p>
          <a:p>
            <a:endParaRPr lang="en-GB" dirty="0"/>
          </a:p>
          <a:p>
            <a:r>
              <a:rPr lang="en-GB" dirty="0" smtClean="0"/>
              <a:t>It means students cannot access the whole curriculum, even if they are academically capable; for example, a student might have mathematical knowledge, but can’t access a GCSE paper due to the language used.</a:t>
            </a:r>
          </a:p>
          <a:p>
            <a:endParaRPr lang="en-GB" dirty="0"/>
          </a:p>
          <a:p>
            <a:r>
              <a:rPr lang="en-GB" dirty="0" smtClean="0"/>
              <a:t>It limits our students’ ability to express themselves – socially, creatively and emotionally – leading to frustration and poor behaviour. </a:t>
            </a:r>
          </a:p>
        </p:txBody>
      </p:sp>
    </p:spTree>
    <p:extLst>
      <p:ext uri="{BB962C8B-B14F-4D97-AF65-F5344CB8AC3E}">
        <p14:creationId xmlns:p14="http://schemas.microsoft.com/office/powerpoint/2010/main" val="16039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So what can we do about it?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Explicitly teach vocabulary. </a:t>
            </a:r>
            <a:r>
              <a:rPr lang="en-GB" dirty="0" smtClean="0"/>
              <a:t>Use back-of-book glossaries for new words and revisit these as a starter each lesson. </a:t>
            </a:r>
          </a:p>
          <a:p>
            <a:endParaRPr lang="en-GB" b="1" dirty="0"/>
          </a:p>
          <a:p>
            <a:r>
              <a:rPr lang="en-GB" b="1" dirty="0" smtClean="0"/>
              <a:t>Make new vocabulary visible. </a:t>
            </a:r>
            <a:r>
              <a:rPr lang="en-GB" dirty="0" smtClean="0"/>
              <a:t>Every room has a wipe clean ‘vocab’ board – use it and refer to it when teaching new words. </a:t>
            </a:r>
          </a:p>
          <a:p>
            <a:endParaRPr lang="en-GB" b="1" dirty="0"/>
          </a:p>
          <a:p>
            <a:r>
              <a:rPr lang="en-GB" b="1" dirty="0" smtClean="0"/>
              <a:t>Guided reading. </a:t>
            </a:r>
            <a:r>
              <a:rPr lang="en-GB" dirty="0" smtClean="0"/>
              <a:t>Keep word webs and </a:t>
            </a:r>
            <a:r>
              <a:rPr lang="en-GB" dirty="0" err="1" smtClean="0"/>
              <a:t>Freyer</a:t>
            </a:r>
            <a:r>
              <a:rPr lang="en-GB" dirty="0" smtClean="0"/>
              <a:t> diagrams handy in your tutor room to use when a student comes across a new word in their own book.</a:t>
            </a:r>
          </a:p>
          <a:p>
            <a:endParaRPr lang="en-GB" dirty="0"/>
          </a:p>
          <a:p>
            <a:r>
              <a:rPr lang="en-GB" b="1" dirty="0" smtClean="0"/>
              <a:t>Become ‘word detectives’. </a:t>
            </a:r>
            <a:r>
              <a:rPr lang="en-GB" dirty="0" smtClean="0"/>
              <a:t>Use root words, prefixes and suffixes to work out potential meanings of a word – useful for cross curricular vocab teaching.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99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517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Closing the Vocabulary Gap</vt:lpstr>
      <vt:lpstr>Closing the Vocabulary Gap</vt:lpstr>
      <vt:lpstr>What is the vocabulary gap?</vt:lpstr>
      <vt:lpstr>What impact does a limited vocabulary have on our students?</vt:lpstr>
      <vt:lpstr>Can you work out what process is being described?  75% of words are included here. </vt:lpstr>
      <vt:lpstr>Can you work out what process is being described?  95% of words are included here. </vt:lpstr>
      <vt:lpstr>What impact does a limited vocabulary have on our students?</vt:lpstr>
      <vt:lpstr>So what can we do about it?</vt:lpstr>
    </vt:vector>
  </TitlesOfParts>
  <Company>Maplewell Hall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Vocabulary Gap</dc:title>
  <dc:creator>Rebecca Ivin</dc:creator>
  <cp:lastModifiedBy>Kasia Glinka</cp:lastModifiedBy>
  <cp:revision>7</cp:revision>
  <dcterms:created xsi:type="dcterms:W3CDTF">2019-10-21T18:19:29Z</dcterms:created>
  <dcterms:modified xsi:type="dcterms:W3CDTF">2019-11-18T11:18:10Z</dcterms:modified>
</cp:coreProperties>
</file>