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5" r:id="rId10"/>
    <p:sldId id="261" r:id="rId11"/>
    <p:sldId id="262" r:id="rId12"/>
    <p:sldId id="267" r:id="rId13"/>
    <p:sldId id="266" r:id="rId14"/>
    <p:sldId id="263" r:id="rId15"/>
    <p:sldId id="264" r:id="rId1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37FF"/>
    <a:srgbClr val="FF9300"/>
    <a:srgbClr val="FF2600"/>
    <a:srgbClr val="00FDFF"/>
    <a:srgbClr val="0096FF"/>
    <a:srgbClr val="D883FF"/>
    <a:srgbClr val="73FEFF"/>
    <a:srgbClr val="FAD3FF"/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7888EB-6EE8-7019-318D-EA2D0C9BCEDE}" v="31" dt="2026-07-01T08:26:50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Medium Style 4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7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9B8C-CF11-4434-83D1-5EAAE68EDBC6}" type="datetimeFigureOut"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3BF61-CD99-4DF5-8B27-264B12C71F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23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B1BA8B-B41F-F747-9D8E-EC17EEFC02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9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0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6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7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4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70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3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7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32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7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EC99-627E-B347-8D62-C1404016D8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AABCF-9412-F245-8AC9-EEFDDC75B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28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sv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sv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F6159D3-4F7A-CF2B-5F25-281EC14F79D8}"/>
              </a:ext>
            </a:extLst>
          </p:cNvPr>
          <p:cNvSpPr txBox="1"/>
          <p:nvPr/>
        </p:nvSpPr>
        <p:spPr>
          <a:xfrm>
            <a:off x="886964" y="971730"/>
            <a:ext cx="5084067" cy="9194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Pupil Passport</a:t>
            </a:r>
          </a:p>
        </p:txBody>
      </p:sp>
      <p:pic>
        <p:nvPicPr>
          <p:cNvPr id="1026" name="Picture 2" descr="Maplewell Hall School | Preparing for Adulthood">
            <a:extLst>
              <a:ext uri="{FF2B5EF4-FFF2-40B4-BE49-F238E27FC236}">
                <a16:creationId xmlns:a16="http://schemas.microsoft.com/office/drawing/2014/main" id="{F6120535-4EFD-63A4-BB74-CC61D5652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12" y="3054217"/>
            <a:ext cx="3797566" cy="3797566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259234-50FD-3AD3-9537-82CA87E6AE7F}"/>
              </a:ext>
            </a:extLst>
          </p:cNvPr>
          <p:cNvSpPr txBox="1"/>
          <p:nvPr/>
        </p:nvSpPr>
        <p:spPr>
          <a:xfrm>
            <a:off x="774676" y="7338530"/>
            <a:ext cx="5307315" cy="64698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latin typeface="Dreaming Outloud Pro"/>
                <a:ea typeface="BM HANNA Air OTF"/>
                <a:cs typeface="Dreaming Outloud Pro"/>
              </a:rPr>
              <a:t>Name:  </a:t>
            </a:r>
            <a:endParaRPr lang="en-US" sz="3200" b="1">
              <a:latin typeface="Dreaming Outloud Pro"/>
              <a:ea typeface="BM HANNA Air OTF"/>
              <a:cs typeface="Dreaming Outloud Pr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16E4A5-6118-81F5-2C92-012A1EF60E6E}"/>
              </a:ext>
            </a:extLst>
          </p:cNvPr>
          <p:cNvSpPr txBox="1"/>
          <p:nvPr/>
        </p:nvSpPr>
        <p:spPr>
          <a:xfrm>
            <a:off x="1005365" y="8235611"/>
            <a:ext cx="4847260" cy="64698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latin typeface="Dreaming Outloud Pro"/>
                <a:ea typeface="BM HANNA Air OTF"/>
                <a:cs typeface="Dreaming Outloud Pro"/>
              </a:rPr>
              <a:t>Tutor Group: </a:t>
            </a:r>
            <a:endParaRPr lang="en-US" sz="3200" b="1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727031-E975-3009-6BC3-E42A4488252F}"/>
              </a:ext>
            </a:extLst>
          </p:cNvPr>
          <p:cNvSpPr txBox="1"/>
          <p:nvPr/>
        </p:nvSpPr>
        <p:spPr>
          <a:xfrm>
            <a:off x="2720333" y="2056692"/>
            <a:ext cx="1417324" cy="510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latin typeface="Dreaming Outloud Pro"/>
                <a:ea typeface="BM HANNA Air OTF"/>
                <a:cs typeface="Dreaming Outloud Pro"/>
              </a:rPr>
              <a:t>2026-27</a:t>
            </a:r>
            <a:endParaRPr lang="en-US" sz="24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7803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3AD592-7CAA-52A7-DB38-B679C3F2F615}"/>
              </a:ext>
            </a:extLst>
          </p:cNvPr>
          <p:cNvSpPr txBox="1"/>
          <p:nvPr/>
        </p:nvSpPr>
        <p:spPr>
          <a:xfrm>
            <a:off x="248347" y="175939"/>
            <a:ext cx="5054841" cy="71508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Target Progress Diary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7E975E-CDE3-D476-40B3-5578C25CD8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184148"/>
              </p:ext>
            </p:extLst>
          </p:nvPr>
        </p:nvGraphicFramePr>
        <p:xfrm>
          <a:off x="248347" y="1717148"/>
          <a:ext cx="6361301" cy="78902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34994">
                  <a:extLst>
                    <a:ext uri="{9D8B030D-6E8A-4147-A177-3AD203B41FA5}">
                      <a16:colId xmlns:a16="http://schemas.microsoft.com/office/drawing/2014/main" val="1436141476"/>
                    </a:ext>
                  </a:extLst>
                </a:gridCol>
                <a:gridCol w="1130366">
                  <a:extLst>
                    <a:ext uri="{9D8B030D-6E8A-4147-A177-3AD203B41FA5}">
                      <a16:colId xmlns:a16="http://schemas.microsoft.com/office/drawing/2014/main" val="47211688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489476622"/>
                    </a:ext>
                  </a:extLst>
                </a:gridCol>
                <a:gridCol w="2009941">
                  <a:extLst>
                    <a:ext uri="{9D8B030D-6E8A-4147-A177-3AD203B41FA5}">
                      <a16:colId xmlns:a16="http://schemas.microsoft.com/office/drawing/2014/main" val="3545826631"/>
                    </a:ext>
                  </a:extLst>
                </a:gridCol>
              </a:tblGrid>
              <a:tr h="892368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Date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LSA Initials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do you feel you are getting on with your targets?</a:t>
                      </a:r>
                      <a:endParaRPr lang="en-US" sz="120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What support can we offer you to help you achieve your targets?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218712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54592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871762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6475539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249842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42852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233172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858805"/>
                  </a:ext>
                </a:extLst>
              </a:tr>
              <a:tr h="8747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2520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3F7B5C-7AC4-C93B-9993-7F7D8A1478B2}"/>
              </a:ext>
            </a:extLst>
          </p:cNvPr>
          <p:cNvSpPr txBox="1"/>
          <p:nvPr/>
        </p:nvSpPr>
        <p:spPr>
          <a:xfrm>
            <a:off x="248347" y="1082751"/>
            <a:ext cx="5054840" cy="442674"/>
          </a:xfrm>
          <a:prstGeom prst="roundRect">
            <a:avLst/>
          </a:prstGeom>
          <a:noFill/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Please complete with the support of your LSA</a:t>
            </a:r>
          </a:p>
        </p:txBody>
      </p:sp>
      <p:pic>
        <p:nvPicPr>
          <p:cNvPr id="8" name="Picture 7" descr="A black arrow pointing up to a bar graph&#10;&#10;Description automatically generated">
            <a:extLst>
              <a:ext uri="{FF2B5EF4-FFF2-40B4-BE49-F238E27FC236}">
                <a16:creationId xmlns:a16="http://schemas.microsoft.com/office/drawing/2014/main" id="{FCA8CD3D-24EA-6B84-9CD1-2D2377079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022" y="161162"/>
            <a:ext cx="1197626" cy="145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CB005E-1BE0-6822-AFFE-BD950AB6741D}"/>
              </a:ext>
            </a:extLst>
          </p:cNvPr>
          <p:cNvSpPr txBox="1"/>
          <p:nvPr/>
        </p:nvSpPr>
        <p:spPr>
          <a:xfrm>
            <a:off x="249008" y="454872"/>
            <a:ext cx="4645152" cy="9194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Own Target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F8CE82-3A5D-3F45-646C-DE84ABEAD544}"/>
              </a:ext>
            </a:extLst>
          </p:cNvPr>
          <p:cNvSpPr txBox="1"/>
          <p:nvPr/>
        </p:nvSpPr>
        <p:spPr>
          <a:xfrm>
            <a:off x="128018" y="1829144"/>
            <a:ext cx="3049363" cy="146423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Think of your own target you would like school to help you achieve this year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CD21EF-C6D4-B800-D9A4-C73209F1B536}"/>
              </a:ext>
            </a:extLst>
          </p:cNvPr>
          <p:cNvSpPr txBox="1"/>
          <p:nvPr/>
        </p:nvSpPr>
        <p:spPr>
          <a:xfrm>
            <a:off x="3680620" y="1829145"/>
            <a:ext cx="3049363" cy="1464231"/>
          </a:xfrm>
          <a:prstGeom prst="roundRect">
            <a:avLst/>
          </a:prstGeom>
          <a:noFill/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pic>
        <p:nvPicPr>
          <p:cNvPr id="16" name="Graphic 15" descr="Circle with left arrow with solid fill">
            <a:extLst>
              <a:ext uri="{FF2B5EF4-FFF2-40B4-BE49-F238E27FC236}">
                <a16:creationId xmlns:a16="http://schemas.microsoft.com/office/drawing/2014/main" id="{8B38E9E5-FF4B-017E-10B6-433D30DF7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177381" y="2247899"/>
            <a:ext cx="503239" cy="4565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EB1293-3DE3-15A3-359D-0CD33BA8AA19}"/>
              </a:ext>
            </a:extLst>
          </p:cNvPr>
          <p:cNvSpPr txBox="1"/>
          <p:nvPr/>
        </p:nvSpPr>
        <p:spPr>
          <a:xfrm>
            <a:off x="249008" y="4021731"/>
            <a:ext cx="4645152" cy="9194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Essential Skills</a:t>
            </a:r>
          </a:p>
        </p:txBody>
      </p:sp>
      <p:pic>
        <p:nvPicPr>
          <p:cNvPr id="18" name="Picture 10" descr="Essential Skills Mentoring | Harlequins FC">
            <a:extLst>
              <a:ext uri="{FF2B5EF4-FFF2-40B4-BE49-F238E27FC236}">
                <a16:creationId xmlns:a16="http://schemas.microsoft.com/office/drawing/2014/main" id="{FA9315D2-4866-F7D8-E466-6D0E64370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962" y="5218444"/>
            <a:ext cx="4418076" cy="441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phic 19" descr="Brainstorm outline">
            <a:extLst>
              <a:ext uri="{FF2B5EF4-FFF2-40B4-BE49-F238E27FC236}">
                <a16:creationId xmlns:a16="http://schemas.microsoft.com/office/drawing/2014/main" id="{1076BBF1-C325-B801-FD81-9F231B63E4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1596" y="3748248"/>
            <a:ext cx="1329625" cy="1329625"/>
          </a:xfrm>
          <a:prstGeom prst="rect">
            <a:avLst/>
          </a:prstGeom>
        </p:spPr>
      </p:pic>
      <p:pic>
        <p:nvPicPr>
          <p:cNvPr id="22" name="Graphic 21" descr="Bullseye outline">
            <a:extLst>
              <a:ext uri="{FF2B5EF4-FFF2-40B4-BE49-F238E27FC236}">
                <a16:creationId xmlns:a16="http://schemas.microsoft.com/office/drawing/2014/main" id="{B2D9FE6C-336B-5E42-A368-9BDD44D57B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41596" y="215325"/>
            <a:ext cx="1398494" cy="139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9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E5FFDE-2A26-D6FE-F2CA-D5E05A54A3B9}"/>
              </a:ext>
            </a:extLst>
          </p:cNvPr>
          <p:cNvSpPr txBox="1"/>
          <p:nvPr/>
        </p:nvSpPr>
        <p:spPr>
          <a:xfrm>
            <a:off x="583910" y="252844"/>
            <a:ext cx="4645152" cy="9194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Essential Skills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B85D514-96BF-382C-D42F-3E2EDCBD9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668105"/>
              </p:ext>
            </p:extLst>
          </p:nvPr>
        </p:nvGraphicFramePr>
        <p:xfrm>
          <a:off x="268514" y="1496878"/>
          <a:ext cx="6320970" cy="7944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398">
                  <a:extLst>
                    <a:ext uri="{9D8B030D-6E8A-4147-A177-3AD203B41FA5}">
                      <a16:colId xmlns:a16="http://schemas.microsoft.com/office/drawing/2014/main" val="2236448469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939081745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1951536383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2894593343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3145261719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3655790112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4004514182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1564582078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3131936567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1156697862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983202643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2202572269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3689905058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3084395282"/>
                    </a:ext>
                  </a:extLst>
                </a:gridCol>
                <a:gridCol w="421398">
                  <a:extLst>
                    <a:ext uri="{9D8B030D-6E8A-4147-A177-3AD203B41FA5}">
                      <a16:colId xmlns:a16="http://schemas.microsoft.com/office/drawing/2014/main" val="2792948986"/>
                    </a:ext>
                  </a:extLst>
                </a:gridCol>
              </a:tblGrid>
              <a:tr h="397242"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021570"/>
                  </a:ext>
                </a:extLst>
              </a:tr>
              <a:tr h="397242">
                <a:tc gridSpan="3">
                  <a:txBody>
                    <a:bodyPr/>
                    <a:lstStyle/>
                    <a:p>
                      <a:r>
                        <a:rPr lang="en-US" sz="1200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Dependent</a:t>
                      </a:r>
                    </a:p>
                  </a:txBody>
                  <a:tcPr>
                    <a:solidFill>
                      <a:srgbClr val="FF2600">
                        <a:alpha val="8117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Lots of help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Some help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A little help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>
                          <a:latin typeface="Dreaming Outloud Pro" panose="03050502040302030504" pitchFamily="66" charset="77"/>
                          <a:cs typeface="Dreaming Outloud Pro" panose="03050502040302030504" pitchFamily="66" charset="77"/>
                        </a:rPr>
                        <a:t>Independent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21313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691E99-92DE-776A-B188-3C9BF220E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020630"/>
              </p:ext>
            </p:extLst>
          </p:nvPr>
        </p:nvGraphicFramePr>
        <p:xfrm>
          <a:off x="268509" y="2423879"/>
          <a:ext cx="6320975" cy="3855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0243">
                  <a:extLst>
                    <a:ext uri="{9D8B030D-6E8A-4147-A177-3AD203B41FA5}">
                      <a16:colId xmlns:a16="http://schemas.microsoft.com/office/drawing/2014/main" val="3101471629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1343407557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917977592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3810142670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2761512822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2711009079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3570262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Essential Skill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Term 1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Term 2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Term 3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7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Step </a:t>
                      </a:r>
                    </a:p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(1-15)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B/D/S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Step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(1-15)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B/D/S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Step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(1-15)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B/D/S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383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Listening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947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Speaking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391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Solving Problems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580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Creativity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260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Staying Positive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256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Aiming High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138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Leadership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8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Teamwork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70533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2F02718-1C4D-762D-EE1E-F5EAC7F9D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272403"/>
              </p:ext>
            </p:extLst>
          </p:nvPr>
        </p:nvGraphicFramePr>
        <p:xfrm>
          <a:off x="268509" y="6412116"/>
          <a:ext cx="6320975" cy="324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0243">
                  <a:extLst>
                    <a:ext uri="{9D8B030D-6E8A-4147-A177-3AD203B41FA5}">
                      <a16:colId xmlns:a16="http://schemas.microsoft.com/office/drawing/2014/main" val="3101471629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1343407557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917977592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3810142670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2761512822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2711009079"/>
                    </a:ext>
                  </a:extLst>
                </a:gridCol>
                <a:gridCol w="790122">
                  <a:extLst>
                    <a:ext uri="{9D8B030D-6E8A-4147-A177-3AD203B41FA5}">
                      <a16:colId xmlns:a16="http://schemas.microsoft.com/office/drawing/2014/main" val="3570262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Essential Skill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Term 1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Term 2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Term 3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7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P4A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Step </a:t>
                      </a:r>
                    </a:p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(1-10)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B/D/S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Step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(1-10)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B/D/S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Step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(1-10)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B/D/S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383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Physical &amp; Emotional Health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947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Employment &amp; education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391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Independence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580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+mn-ea"/>
                          <a:cs typeface="Dreaming Outloud Pro" panose="03050502040302030504" pitchFamily="66" charset="77"/>
                        </a:rPr>
                        <a:t>Friends, relationships and community cohesion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kern="1200">
                        <a:solidFill>
                          <a:schemeClr val="tx1"/>
                        </a:solidFill>
                        <a:latin typeface="Dreaming Outloud Pro" panose="03050502040302030504" pitchFamily="66" charset="77"/>
                        <a:ea typeface="+mn-ea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260204"/>
                  </a:ext>
                </a:extLst>
              </a:tr>
            </a:tbl>
          </a:graphicData>
        </a:graphic>
      </p:graphicFrame>
      <p:pic>
        <p:nvPicPr>
          <p:cNvPr id="10252" name="Picture 12" descr="Skills Builder Partnership latest, read more at FE News">
            <a:extLst>
              <a:ext uri="{FF2B5EF4-FFF2-40B4-BE49-F238E27FC236}">
                <a16:creationId xmlns:a16="http://schemas.microsoft.com/office/drawing/2014/main" id="{A24DD705-89A6-A6F5-EF0C-6567F01C9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062" y="-49838"/>
            <a:ext cx="1480457" cy="148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42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338482B-F9EC-A303-CF7A-AD613DEF8029}"/>
              </a:ext>
            </a:extLst>
          </p:cNvPr>
          <p:cNvSpPr txBox="1"/>
          <p:nvPr/>
        </p:nvSpPr>
        <p:spPr>
          <a:xfrm>
            <a:off x="2304795" y="5991370"/>
            <a:ext cx="2248410" cy="11918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All About Me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C58BC2-7903-7BE0-1F73-606A5110A4C0}"/>
              </a:ext>
            </a:extLst>
          </p:cNvPr>
          <p:cNvSpPr/>
          <p:nvPr/>
        </p:nvSpPr>
        <p:spPr>
          <a:xfrm>
            <a:off x="4503862" y="7551276"/>
            <a:ext cx="2182269" cy="2123589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D566BA9-28E0-CE2B-7601-A78DE5333C65}"/>
              </a:ext>
            </a:extLst>
          </p:cNvPr>
          <p:cNvSpPr/>
          <p:nvPr/>
        </p:nvSpPr>
        <p:spPr>
          <a:xfrm>
            <a:off x="187196" y="304182"/>
            <a:ext cx="2340000" cy="234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989D36-1952-CC35-1EE5-2C0ECE8F5913}"/>
              </a:ext>
            </a:extLst>
          </p:cNvPr>
          <p:cNvSpPr txBox="1"/>
          <p:nvPr/>
        </p:nvSpPr>
        <p:spPr>
          <a:xfrm>
            <a:off x="640673" y="606031"/>
            <a:ext cx="1336851" cy="646986"/>
          </a:xfrm>
          <a:prstGeom prst="roundRect">
            <a:avLst/>
          </a:prstGeom>
          <a:solidFill>
            <a:srgbClr val="0096FF">
              <a:alpha val="36078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I like to be called…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7A624E-FB70-9AC1-B6BD-65E97E3E2B48}"/>
              </a:ext>
            </a:extLst>
          </p:cNvPr>
          <p:cNvSpPr txBox="1"/>
          <p:nvPr/>
        </p:nvSpPr>
        <p:spPr>
          <a:xfrm>
            <a:off x="4834367" y="4303858"/>
            <a:ext cx="1521257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important people are…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66F581-0B07-74E7-67D3-6BABD39FF189}"/>
              </a:ext>
            </a:extLst>
          </p:cNvPr>
          <p:cNvSpPr txBox="1"/>
          <p:nvPr/>
        </p:nvSpPr>
        <p:spPr>
          <a:xfrm>
            <a:off x="433541" y="3888627"/>
            <a:ext cx="1521257" cy="646986"/>
          </a:xfrm>
          <a:prstGeom prst="roundRect">
            <a:avLst/>
          </a:prstGeom>
          <a:solidFill>
            <a:srgbClr val="FAD3FF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needs / diagnoses are…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49C084D-E836-43E1-53AD-FE63780E14E7}"/>
              </a:ext>
            </a:extLst>
          </p:cNvPr>
          <p:cNvSpPr/>
          <p:nvPr/>
        </p:nvSpPr>
        <p:spPr>
          <a:xfrm>
            <a:off x="376367" y="7154865"/>
            <a:ext cx="2520000" cy="252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9F81F2-5E2E-56B9-D8DE-BF8650D0482A}"/>
              </a:ext>
            </a:extLst>
          </p:cNvPr>
          <p:cNvSpPr txBox="1"/>
          <p:nvPr/>
        </p:nvSpPr>
        <p:spPr>
          <a:xfrm>
            <a:off x="875739" y="7504826"/>
            <a:ext cx="1521257" cy="646986"/>
          </a:xfrm>
          <a:prstGeom prst="roundRect">
            <a:avLst/>
          </a:prstGeom>
          <a:solidFill>
            <a:srgbClr val="FF9300">
              <a:alpha val="45882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interests are…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24A73CD-6826-5463-A7AC-25CAB4BA2EB4}"/>
              </a:ext>
            </a:extLst>
          </p:cNvPr>
          <p:cNvSpPr/>
          <p:nvPr/>
        </p:nvSpPr>
        <p:spPr>
          <a:xfrm>
            <a:off x="44192" y="3590607"/>
            <a:ext cx="2340000" cy="234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F0DC88-741A-69B3-2371-0BF7B3173164}"/>
              </a:ext>
            </a:extLst>
          </p:cNvPr>
          <p:cNvSpPr/>
          <p:nvPr/>
        </p:nvSpPr>
        <p:spPr>
          <a:xfrm>
            <a:off x="4424996" y="4044204"/>
            <a:ext cx="2340000" cy="234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E0E656-7FA2-0B47-24FA-D2D9D708E773}"/>
              </a:ext>
            </a:extLst>
          </p:cNvPr>
          <p:cNvSpPr txBox="1"/>
          <p:nvPr/>
        </p:nvSpPr>
        <p:spPr>
          <a:xfrm>
            <a:off x="4942347" y="7728291"/>
            <a:ext cx="1250322" cy="686574"/>
          </a:xfrm>
          <a:prstGeom prst="roundRect">
            <a:avLst>
              <a:gd name="adj" fmla="val 26539"/>
            </a:avLst>
          </a:prstGeom>
          <a:solidFill>
            <a:srgbClr val="FF2600">
              <a:alpha val="54118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Talk to me about…</a:t>
            </a:r>
            <a:endParaRPr lang="en-US" sz="14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E1F2B02-8DC7-3EDF-0F05-811CD359CD69}"/>
              </a:ext>
            </a:extLst>
          </p:cNvPr>
          <p:cNvSpPr/>
          <p:nvPr/>
        </p:nvSpPr>
        <p:spPr>
          <a:xfrm>
            <a:off x="3149665" y="51099"/>
            <a:ext cx="3591515" cy="3539617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105CD-5C54-4043-EE05-3D6A43C84C06}"/>
              </a:ext>
            </a:extLst>
          </p:cNvPr>
          <p:cNvSpPr txBox="1"/>
          <p:nvPr/>
        </p:nvSpPr>
        <p:spPr>
          <a:xfrm>
            <a:off x="3722536" y="461838"/>
            <a:ext cx="2439621" cy="1055608"/>
          </a:xfrm>
          <a:prstGeom prst="roundRect">
            <a:avLst/>
          </a:prstGeom>
          <a:solidFill>
            <a:srgbClr val="9437FF">
              <a:alpha val="47843"/>
            </a:srgb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3 most important things to know about me</a:t>
            </a:r>
          </a:p>
          <a:p>
            <a:pPr algn="ctr"/>
            <a:r>
              <a:rPr lang="en-US" sz="1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(e.g., my triggers or things that help me)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BC184E-CCDB-8997-518F-480614BD636F}"/>
              </a:ext>
            </a:extLst>
          </p:cNvPr>
          <p:cNvSpPr txBox="1"/>
          <p:nvPr/>
        </p:nvSpPr>
        <p:spPr>
          <a:xfrm>
            <a:off x="3651087" y="1568424"/>
            <a:ext cx="2468341" cy="15170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86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F53544-5FE2-36A8-E2FC-0E3943067177}"/>
              </a:ext>
            </a:extLst>
          </p:cNvPr>
          <p:cNvSpPr txBox="1"/>
          <p:nvPr/>
        </p:nvSpPr>
        <p:spPr>
          <a:xfrm>
            <a:off x="227112" y="412881"/>
            <a:ext cx="4572000" cy="51077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Things I’m good at: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B97C99-E312-EBE8-C16C-C4F8DAAB50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578574"/>
              </p:ext>
            </p:extLst>
          </p:nvPr>
        </p:nvGraphicFramePr>
        <p:xfrm>
          <a:off x="227111" y="1040279"/>
          <a:ext cx="4572000" cy="1854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983017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2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36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87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35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144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0BDFC1B-D197-58C6-6CE5-BFAFC7B1EFE9}"/>
              </a:ext>
            </a:extLst>
          </p:cNvPr>
          <p:cNvSpPr txBox="1"/>
          <p:nvPr/>
        </p:nvSpPr>
        <p:spPr>
          <a:xfrm>
            <a:off x="2023998" y="3477206"/>
            <a:ext cx="4538362" cy="9194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Things I like and am interested in: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8F3991-DC2D-A16C-52E0-12946F10E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127594"/>
              </p:ext>
            </p:extLst>
          </p:nvPr>
        </p:nvGraphicFramePr>
        <p:xfrm>
          <a:off x="2023998" y="4493261"/>
          <a:ext cx="4572000" cy="1854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983017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2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36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87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35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144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7083894-9BC0-D594-CF54-A15DB42764F4}"/>
              </a:ext>
            </a:extLst>
          </p:cNvPr>
          <p:cNvSpPr txBox="1"/>
          <p:nvPr/>
        </p:nvSpPr>
        <p:spPr>
          <a:xfrm>
            <a:off x="636069" y="6985761"/>
            <a:ext cx="4572000" cy="5083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Things that help me to work well: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95221C5-10B6-4CC5-3D20-B62FBC9AF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823377"/>
              </p:ext>
            </p:extLst>
          </p:nvPr>
        </p:nvGraphicFramePr>
        <p:xfrm>
          <a:off x="636069" y="7682215"/>
          <a:ext cx="4572000" cy="18542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983017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2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36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87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35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14433"/>
                  </a:ext>
                </a:extLst>
              </a:tr>
            </a:tbl>
          </a:graphicData>
        </a:graphic>
      </p:graphicFrame>
      <p:pic>
        <p:nvPicPr>
          <p:cNvPr id="13" name="Graphic 12" descr="Thumbs up sign outline">
            <a:extLst>
              <a:ext uri="{FF2B5EF4-FFF2-40B4-BE49-F238E27FC236}">
                <a16:creationId xmlns:a16="http://schemas.microsoft.com/office/drawing/2014/main" id="{F5B1F0B2-767B-5937-D679-50EAB415A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0026" y="8048148"/>
            <a:ext cx="1122334" cy="1122334"/>
          </a:xfrm>
          <a:prstGeom prst="rect">
            <a:avLst/>
          </a:prstGeom>
        </p:spPr>
      </p:pic>
      <p:pic>
        <p:nvPicPr>
          <p:cNvPr id="19" name="Graphic 18" descr="Storytelling outline">
            <a:extLst>
              <a:ext uri="{FF2B5EF4-FFF2-40B4-BE49-F238E27FC236}">
                <a16:creationId xmlns:a16="http://schemas.microsoft.com/office/drawing/2014/main" id="{EE9D5A68-F371-0614-ED34-C20031065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8069" y="1040279"/>
            <a:ext cx="1078605" cy="1078605"/>
          </a:xfrm>
          <a:prstGeom prst="rect">
            <a:avLst/>
          </a:prstGeom>
        </p:spPr>
      </p:pic>
      <p:pic>
        <p:nvPicPr>
          <p:cNvPr id="11" name="Graphic 10" descr="Right Brain outline">
            <a:extLst>
              <a:ext uri="{FF2B5EF4-FFF2-40B4-BE49-F238E27FC236}">
                <a16:creationId xmlns:a16="http://schemas.microsoft.com/office/drawing/2014/main" id="{9FBF3C3B-E843-78DD-F445-74DA82EAD1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111" y="4451010"/>
            <a:ext cx="1359093" cy="135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41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F53544-5FE2-36A8-E2FC-0E3943067177}"/>
              </a:ext>
            </a:extLst>
          </p:cNvPr>
          <p:cNvSpPr txBox="1"/>
          <p:nvPr/>
        </p:nvSpPr>
        <p:spPr>
          <a:xfrm>
            <a:off x="227111" y="392756"/>
            <a:ext cx="4572000" cy="5107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Things I need help with: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B97C99-E312-EBE8-C16C-C4F8DAAB50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40447"/>
              </p:ext>
            </p:extLst>
          </p:nvPr>
        </p:nvGraphicFramePr>
        <p:xfrm>
          <a:off x="227111" y="1040279"/>
          <a:ext cx="4572000" cy="1854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983017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2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36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87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35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0144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0BDFC1B-D197-58C6-6CE5-BFAFC7B1EFE9}"/>
              </a:ext>
            </a:extLst>
          </p:cNvPr>
          <p:cNvSpPr txBox="1"/>
          <p:nvPr/>
        </p:nvSpPr>
        <p:spPr>
          <a:xfrm>
            <a:off x="1990360" y="3658473"/>
            <a:ext cx="4590288" cy="5107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Things I don’t like: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8F3991-DC2D-A16C-52E0-12946F10E1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863707"/>
              </p:ext>
            </p:extLst>
          </p:nvPr>
        </p:nvGraphicFramePr>
        <p:xfrm>
          <a:off x="1990360" y="4305996"/>
          <a:ext cx="4572000" cy="1854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983017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2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36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87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35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0144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7083894-9BC0-D594-CF54-A15DB42764F4}"/>
              </a:ext>
            </a:extLst>
          </p:cNvPr>
          <p:cNvSpPr txBox="1"/>
          <p:nvPr/>
        </p:nvSpPr>
        <p:spPr>
          <a:xfrm>
            <a:off x="632058" y="6638758"/>
            <a:ext cx="4572000" cy="91940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Things that don’t help me to work well: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95221C5-10B6-4CC5-3D20-B62FBC9AF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936677"/>
              </p:ext>
            </p:extLst>
          </p:nvPr>
        </p:nvGraphicFramePr>
        <p:xfrm>
          <a:off x="636069" y="7682215"/>
          <a:ext cx="4572000" cy="18542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9830170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26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363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871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35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014433"/>
                  </a:ext>
                </a:extLst>
              </a:tr>
            </a:tbl>
          </a:graphicData>
        </a:graphic>
      </p:graphicFrame>
      <p:pic>
        <p:nvPicPr>
          <p:cNvPr id="4" name="Graphic 3" descr="Thumbs Down outline">
            <a:extLst>
              <a:ext uri="{FF2B5EF4-FFF2-40B4-BE49-F238E27FC236}">
                <a16:creationId xmlns:a16="http://schemas.microsoft.com/office/drawing/2014/main" id="{E672C00F-9086-8F57-BECF-B3A8C4AE5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2781" y="8036721"/>
            <a:ext cx="1137867" cy="1137867"/>
          </a:xfrm>
          <a:prstGeom prst="rect">
            <a:avLst/>
          </a:prstGeom>
        </p:spPr>
      </p:pic>
      <p:pic>
        <p:nvPicPr>
          <p:cNvPr id="20" name="Graphic 19" descr="Books outline">
            <a:extLst>
              <a:ext uri="{FF2B5EF4-FFF2-40B4-BE49-F238E27FC236}">
                <a16:creationId xmlns:a16="http://schemas.microsoft.com/office/drawing/2014/main" id="{9F451900-535B-94D9-3B39-DD8FAF38CE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4058" y="1174236"/>
            <a:ext cx="1050438" cy="1050438"/>
          </a:xfrm>
          <a:prstGeom prst="rect">
            <a:avLst/>
          </a:prstGeom>
        </p:spPr>
      </p:pic>
      <p:pic>
        <p:nvPicPr>
          <p:cNvPr id="19" name="Graphic 18" descr="Comment Heart Break outline">
            <a:extLst>
              <a:ext uri="{FF2B5EF4-FFF2-40B4-BE49-F238E27FC236}">
                <a16:creationId xmlns:a16="http://schemas.microsoft.com/office/drawing/2014/main" id="{5B4089E2-05CA-D6D2-F298-7F9910B55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111" y="4229796"/>
            <a:ext cx="1405894" cy="14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9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DC6CA-C6B8-5A14-C283-6A2FCBE2EE17}"/>
              </a:ext>
            </a:extLst>
          </p:cNvPr>
          <p:cNvSpPr txBox="1"/>
          <p:nvPr/>
        </p:nvSpPr>
        <p:spPr>
          <a:xfrm>
            <a:off x="517977" y="4029557"/>
            <a:ext cx="4050539" cy="146423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Communication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AA2450-FDD1-B7C4-902B-2A1945035EAD}"/>
              </a:ext>
            </a:extLst>
          </p:cNvPr>
          <p:cNvSpPr txBox="1"/>
          <p:nvPr/>
        </p:nvSpPr>
        <p:spPr>
          <a:xfrm>
            <a:off x="517977" y="553937"/>
            <a:ext cx="5200250" cy="5788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I communicate using...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6B6EE8-E00B-EDB3-8F6C-E22953680DB4}"/>
              </a:ext>
            </a:extLst>
          </p:cNvPr>
          <p:cNvSpPr txBox="1"/>
          <p:nvPr/>
        </p:nvSpPr>
        <p:spPr>
          <a:xfrm>
            <a:off x="436337" y="1223192"/>
            <a:ext cx="5241071" cy="646986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US" sz="32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804F1-0560-92B0-1EB7-0F5B94784D4B}"/>
              </a:ext>
            </a:extLst>
          </p:cNvPr>
          <p:cNvSpPr txBox="1"/>
          <p:nvPr/>
        </p:nvSpPr>
        <p:spPr>
          <a:xfrm>
            <a:off x="1503329" y="6562796"/>
            <a:ext cx="5200250" cy="10556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You can help with my communication by…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8871DC-B861-21A1-3E9E-E58E65959BAB}"/>
              </a:ext>
            </a:extLst>
          </p:cNvPr>
          <p:cNvSpPr txBox="1"/>
          <p:nvPr/>
        </p:nvSpPr>
        <p:spPr>
          <a:xfrm>
            <a:off x="1503329" y="7712585"/>
            <a:ext cx="5200250" cy="1657414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pic>
        <p:nvPicPr>
          <p:cNvPr id="23" name="Graphic 22" descr="Boardroom outline">
            <a:extLst>
              <a:ext uri="{FF2B5EF4-FFF2-40B4-BE49-F238E27FC236}">
                <a16:creationId xmlns:a16="http://schemas.microsoft.com/office/drawing/2014/main" id="{8FB800C1-A25B-6099-7B06-B5213CE1D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421" y="7263783"/>
            <a:ext cx="1277509" cy="1277509"/>
          </a:xfrm>
          <a:prstGeom prst="rect">
            <a:avLst/>
          </a:prstGeom>
        </p:spPr>
      </p:pic>
      <p:pic>
        <p:nvPicPr>
          <p:cNvPr id="25" name="Graphic 24" descr="Tablet with solid fill">
            <a:extLst>
              <a:ext uri="{FF2B5EF4-FFF2-40B4-BE49-F238E27FC236}">
                <a16:creationId xmlns:a16="http://schemas.microsoft.com/office/drawing/2014/main" id="{9BAA95D9-66EA-6BE8-2A09-DA6EEEF0B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9179" y="1412221"/>
            <a:ext cx="914400" cy="914400"/>
          </a:xfrm>
          <a:prstGeom prst="rect">
            <a:avLst/>
          </a:prstGeom>
        </p:spPr>
      </p:pic>
      <p:pic>
        <p:nvPicPr>
          <p:cNvPr id="27" name="Graphic 26" descr="Line arrow: Clockwise curve with solid fill">
            <a:extLst>
              <a:ext uri="{FF2B5EF4-FFF2-40B4-BE49-F238E27FC236}">
                <a16:creationId xmlns:a16="http://schemas.microsoft.com/office/drawing/2014/main" id="{C5AF26B8-0593-0930-FBC8-A9EB1962C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622" y="2927696"/>
            <a:ext cx="1069707" cy="1069707"/>
          </a:xfrm>
          <a:prstGeom prst="rect">
            <a:avLst/>
          </a:prstGeom>
        </p:spPr>
      </p:pic>
      <p:pic>
        <p:nvPicPr>
          <p:cNvPr id="28" name="Graphic 27" descr="Line arrow: Clockwise curve with solid fill">
            <a:extLst>
              <a:ext uri="{FF2B5EF4-FFF2-40B4-BE49-F238E27FC236}">
                <a16:creationId xmlns:a16="http://schemas.microsoft.com/office/drawing/2014/main" id="{F8F670B8-32B9-B405-D683-3109EC2511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5454269" y="5445998"/>
            <a:ext cx="1069707" cy="1069707"/>
          </a:xfrm>
          <a:prstGeom prst="rect">
            <a:avLst/>
          </a:prstGeom>
        </p:spPr>
      </p:pic>
      <p:pic>
        <p:nvPicPr>
          <p:cNvPr id="32" name="Picture 31" descr="A black and white silhouette of two heads with blue speech bubbles&#10;&#10;Description automatically generated">
            <a:extLst>
              <a:ext uri="{FF2B5EF4-FFF2-40B4-BE49-F238E27FC236}">
                <a16:creationId xmlns:a16="http://schemas.microsoft.com/office/drawing/2014/main" id="{2B604A22-2C6E-7A98-57E2-9381E68D70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1928" y="3917639"/>
            <a:ext cx="2061651" cy="143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11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76A790-EAF6-4649-A3D8-F6CC0A612683}"/>
              </a:ext>
            </a:extLst>
          </p:cNvPr>
          <p:cNvSpPr txBox="1"/>
          <p:nvPr/>
        </p:nvSpPr>
        <p:spPr>
          <a:xfrm>
            <a:off x="366624" y="638011"/>
            <a:ext cx="2961236" cy="146423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Sensory Preferences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810CA42-0D02-9B70-9882-D4AC9F4B0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470197"/>
              </p:ext>
            </p:extLst>
          </p:nvPr>
        </p:nvGraphicFramePr>
        <p:xfrm>
          <a:off x="366624" y="3005562"/>
          <a:ext cx="6124752" cy="38948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2376">
                  <a:extLst>
                    <a:ext uri="{9D8B030D-6E8A-4147-A177-3AD203B41FA5}">
                      <a16:colId xmlns:a16="http://schemas.microsoft.com/office/drawing/2014/main" val="1505363685"/>
                    </a:ext>
                  </a:extLst>
                </a:gridCol>
                <a:gridCol w="3062376">
                  <a:extLst>
                    <a:ext uri="{9D8B030D-6E8A-4147-A177-3AD203B41FA5}">
                      <a16:colId xmlns:a16="http://schemas.microsoft.com/office/drawing/2014/main" val="2088618532"/>
                    </a:ext>
                  </a:extLst>
                </a:gridCol>
              </a:tblGrid>
              <a:tr h="1183912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My Sensory Likes</a:t>
                      </a:r>
                      <a:endParaRPr lang="en-US" sz="2400">
                        <a:latin typeface="Dreaming Outloud Pro" panose="03050502040302030504" pitchFamily="66" charset="77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My Sensory Dislikes</a:t>
                      </a:r>
                    </a:p>
                    <a:p>
                      <a:pPr algn="ctr"/>
                      <a:endParaRPr lang="en-US" sz="2400"/>
                    </a:p>
                    <a:p>
                      <a:pPr algn="ctr"/>
                      <a:endParaRPr lang="en-US" sz="2400">
                        <a:latin typeface="Dreaming Outloud Pro" panose="03050502040302030504" pitchFamily="66" charset="77"/>
                        <a:cs typeface="Dreaming Outloud Pro" panose="03050502040302030504" pitchFamily="66" charset="77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003054"/>
                  </a:ext>
                </a:extLst>
              </a:tr>
              <a:tr h="270615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323105"/>
                  </a:ext>
                </a:extLst>
              </a:tr>
            </a:tbl>
          </a:graphicData>
        </a:graphic>
      </p:graphicFrame>
      <p:pic>
        <p:nvPicPr>
          <p:cNvPr id="25" name="Graphic 24" descr="Thumbs up sign with solid fill">
            <a:extLst>
              <a:ext uri="{FF2B5EF4-FFF2-40B4-BE49-F238E27FC236}">
                <a16:creationId xmlns:a16="http://schemas.microsoft.com/office/drawing/2014/main" id="{DFDD98BB-4C4B-EC59-8D77-D65F51E53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8314" y="3347972"/>
            <a:ext cx="783566" cy="783566"/>
          </a:xfrm>
          <a:prstGeom prst="rect">
            <a:avLst/>
          </a:prstGeom>
        </p:spPr>
      </p:pic>
      <p:pic>
        <p:nvPicPr>
          <p:cNvPr id="27" name="Graphic 26" descr="Thumbs Down with solid fill">
            <a:extLst>
              <a:ext uri="{FF2B5EF4-FFF2-40B4-BE49-F238E27FC236}">
                <a16:creationId xmlns:a16="http://schemas.microsoft.com/office/drawing/2014/main" id="{50154DDC-2E40-8D2C-583A-63AF190B8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6120" y="3347972"/>
            <a:ext cx="783566" cy="783566"/>
          </a:xfrm>
          <a:prstGeom prst="rect">
            <a:avLst/>
          </a:prstGeom>
        </p:spPr>
      </p:pic>
      <p:pic>
        <p:nvPicPr>
          <p:cNvPr id="1026" name="Picture 2" descr="Sensory Conflict - Situational Awareness Matters!™">
            <a:extLst>
              <a:ext uri="{FF2B5EF4-FFF2-40B4-BE49-F238E27FC236}">
                <a16:creationId xmlns:a16="http://schemas.microsoft.com/office/drawing/2014/main" id="{AEE14E31-EFAD-8602-D4F7-95CA2B7F2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42" y="310826"/>
            <a:ext cx="3140015" cy="22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5E74F54-3292-2483-A00F-675DFAB310F6}"/>
              </a:ext>
            </a:extLst>
          </p:cNvPr>
          <p:cNvSpPr txBox="1"/>
          <p:nvPr/>
        </p:nvSpPr>
        <p:spPr>
          <a:xfrm>
            <a:off x="366624" y="7552772"/>
            <a:ext cx="2961236" cy="9194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You can help me to regulate by…</a:t>
            </a:r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pic>
        <p:nvPicPr>
          <p:cNvPr id="30" name="Graphic 29" descr="Line arrow: Slight curve with solid fill">
            <a:extLst>
              <a:ext uri="{FF2B5EF4-FFF2-40B4-BE49-F238E27FC236}">
                <a16:creationId xmlns:a16="http://schemas.microsoft.com/office/drawing/2014/main" id="{16EC7D5F-19FD-9B00-7BB4-593063D6B5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16283" y="8203980"/>
            <a:ext cx="1391194" cy="139119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1F23879-8A19-9F4F-FE9E-934B2A1B08D8}"/>
              </a:ext>
            </a:extLst>
          </p:cNvPr>
          <p:cNvSpPr txBox="1"/>
          <p:nvPr/>
        </p:nvSpPr>
        <p:spPr>
          <a:xfrm>
            <a:off x="3429000" y="7552772"/>
            <a:ext cx="3062376" cy="2042402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4255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81A1F8-3817-05B1-8888-B3206DA2F35D}"/>
              </a:ext>
            </a:extLst>
          </p:cNvPr>
          <p:cNvSpPr txBox="1"/>
          <p:nvPr/>
        </p:nvSpPr>
        <p:spPr>
          <a:xfrm>
            <a:off x="1368639" y="3053623"/>
            <a:ext cx="4163749" cy="9194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Feelings</a:t>
            </a:r>
          </a:p>
        </p:txBody>
      </p:sp>
      <p:pic>
        <p:nvPicPr>
          <p:cNvPr id="6" name="Picture 5" descr="A yellow and green face&#10;&#10;Description automatically generated">
            <a:extLst>
              <a:ext uri="{FF2B5EF4-FFF2-40B4-BE49-F238E27FC236}">
                <a16:creationId xmlns:a16="http://schemas.microsoft.com/office/drawing/2014/main" id="{E2E65BF7-A358-EA45-D202-09AC586BC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327" y="4064796"/>
            <a:ext cx="3362372" cy="732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4E0E74-9EF1-3A4A-39C2-F39E6DD798E3}"/>
              </a:ext>
            </a:extLst>
          </p:cNvPr>
          <p:cNvSpPr txBox="1"/>
          <p:nvPr/>
        </p:nvSpPr>
        <p:spPr>
          <a:xfrm>
            <a:off x="455673" y="256771"/>
            <a:ext cx="4676026" cy="5788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When I’m stressed I may…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E07BCC-737F-6BF3-A90D-EA3D02433667}"/>
              </a:ext>
            </a:extLst>
          </p:cNvPr>
          <p:cNvSpPr txBox="1"/>
          <p:nvPr/>
        </p:nvSpPr>
        <p:spPr>
          <a:xfrm>
            <a:off x="434157" y="938165"/>
            <a:ext cx="4697542" cy="1657414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pic>
        <p:nvPicPr>
          <p:cNvPr id="10" name="Graphic 9" descr="Worried face outline with solid fill">
            <a:extLst>
              <a:ext uri="{FF2B5EF4-FFF2-40B4-BE49-F238E27FC236}">
                <a16:creationId xmlns:a16="http://schemas.microsoft.com/office/drawing/2014/main" id="{893AFE15-0FC9-734D-9C8A-11438C3C6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4652" y="953255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28FB31-9185-0D50-9313-3456FB1EBDB6}"/>
              </a:ext>
            </a:extLst>
          </p:cNvPr>
          <p:cNvSpPr txBox="1"/>
          <p:nvPr/>
        </p:nvSpPr>
        <p:spPr>
          <a:xfrm>
            <a:off x="434157" y="5273250"/>
            <a:ext cx="5989683" cy="5788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When I’m stressed it helps if I can…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02E33A-BD7E-DEE1-A83E-C4320753AE87}"/>
              </a:ext>
            </a:extLst>
          </p:cNvPr>
          <p:cNvSpPr txBox="1"/>
          <p:nvPr/>
        </p:nvSpPr>
        <p:spPr>
          <a:xfrm>
            <a:off x="455673" y="5925464"/>
            <a:ext cx="5989683" cy="1184461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266CAD-F518-1254-469B-D87745A4F3B3}"/>
              </a:ext>
            </a:extLst>
          </p:cNvPr>
          <p:cNvSpPr txBox="1"/>
          <p:nvPr/>
        </p:nvSpPr>
        <p:spPr>
          <a:xfrm>
            <a:off x="434157" y="7400863"/>
            <a:ext cx="5989683" cy="10556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You can help me when I’m stressed by…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0303BA-F831-858E-7E36-2D595E2F55DE}"/>
              </a:ext>
            </a:extLst>
          </p:cNvPr>
          <p:cNvSpPr txBox="1"/>
          <p:nvPr/>
        </p:nvSpPr>
        <p:spPr>
          <a:xfrm>
            <a:off x="434157" y="8529803"/>
            <a:ext cx="5989683" cy="1184461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58443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arget with arrows in it&#10;&#10;Description automatically generated">
            <a:extLst>
              <a:ext uri="{FF2B5EF4-FFF2-40B4-BE49-F238E27FC236}">
                <a16:creationId xmlns:a16="http://schemas.microsoft.com/office/drawing/2014/main" id="{577ADA6A-0F93-D104-A700-21C7BA2D5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673" y="-77410"/>
            <a:ext cx="1593765" cy="15879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CB005E-1BE0-6822-AFFE-BD950AB6741D}"/>
              </a:ext>
            </a:extLst>
          </p:cNvPr>
          <p:cNvSpPr txBox="1"/>
          <p:nvPr/>
        </p:nvSpPr>
        <p:spPr>
          <a:xfrm>
            <a:off x="255562" y="259263"/>
            <a:ext cx="4645152" cy="9194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EHCP Targets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868BD6-8E2B-0E3F-5061-1630899E1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124017"/>
              </p:ext>
            </p:extLst>
          </p:nvPr>
        </p:nvGraphicFramePr>
        <p:xfrm>
          <a:off x="401933" y="1510559"/>
          <a:ext cx="6120000" cy="207560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312035305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9750470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80382848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2447911469"/>
                    </a:ext>
                  </a:extLst>
                </a:gridCol>
              </a:tblGrid>
              <a:tr h="47369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EHCP Outcome Target 1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B / D / 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16650"/>
                  </a:ext>
                </a:extLst>
              </a:tr>
              <a:tr h="768889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2 </a:t>
                      </a:r>
                    </a:p>
                    <a:p>
                      <a:endParaRPr lang="en-US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3 </a:t>
                      </a:r>
                    </a:p>
                    <a:p>
                      <a:endParaRPr lang="en-US" u="sn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5309"/>
                  </a:ext>
                </a:extLst>
              </a:tr>
              <a:tr h="833018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we will achieve this target: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55258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DECBC59-C1D5-490F-D571-ACEF79A4D3C3}"/>
              </a:ext>
            </a:extLst>
          </p:cNvPr>
          <p:cNvSpPr txBox="1"/>
          <p:nvPr/>
        </p:nvSpPr>
        <p:spPr>
          <a:xfrm>
            <a:off x="1368487" y="8174104"/>
            <a:ext cx="4186892" cy="4426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B=Beginning, D=Developing, S=Secure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F8CE82-3A5D-3F45-646C-DE84ABEAD544}"/>
              </a:ext>
            </a:extLst>
          </p:cNvPr>
          <p:cNvSpPr txBox="1"/>
          <p:nvPr/>
        </p:nvSpPr>
        <p:spPr>
          <a:xfrm>
            <a:off x="255562" y="8863544"/>
            <a:ext cx="2930257" cy="78319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How can school help you to achieve your targets?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A67EE-FDC5-1A1A-CD2F-4E4B666DFAE8}"/>
              </a:ext>
            </a:extLst>
          </p:cNvPr>
          <p:cNvSpPr txBox="1"/>
          <p:nvPr/>
        </p:nvSpPr>
        <p:spPr>
          <a:xfrm>
            <a:off x="3672183" y="8693284"/>
            <a:ext cx="2930257" cy="11237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pic>
        <p:nvPicPr>
          <p:cNvPr id="7" name="Graphic 6" descr="Arrow Right with solid fill">
            <a:extLst>
              <a:ext uri="{FF2B5EF4-FFF2-40B4-BE49-F238E27FC236}">
                <a16:creationId xmlns:a16="http://schemas.microsoft.com/office/drawing/2014/main" id="{F061ED34-7CD2-378F-6C72-6A1ACBEC9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6153" y="2979756"/>
            <a:ext cx="592847" cy="592847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9BA7E8D-0819-A9FE-24B3-F1BDC527A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13786"/>
              </p:ext>
            </p:extLst>
          </p:nvPr>
        </p:nvGraphicFramePr>
        <p:xfrm>
          <a:off x="401933" y="3713924"/>
          <a:ext cx="6120000" cy="20827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312035305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9750470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80382848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2447911469"/>
                    </a:ext>
                  </a:extLst>
                </a:gridCol>
              </a:tblGrid>
              <a:tr h="480835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EHCP Outcome Target 2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B / D / 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16650"/>
                  </a:ext>
                </a:extLst>
              </a:tr>
              <a:tr h="768889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2 </a:t>
                      </a:r>
                    </a:p>
                    <a:p>
                      <a:endParaRPr lang="en-US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3 </a:t>
                      </a:r>
                    </a:p>
                    <a:p>
                      <a:endParaRPr lang="en-US" u="sn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5309"/>
                  </a:ext>
                </a:extLst>
              </a:tr>
              <a:tr h="833018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we will achieve this target: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552588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5B2576E-CAD0-6B41-311A-DDAC78DCB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33307"/>
              </p:ext>
            </p:extLst>
          </p:nvPr>
        </p:nvGraphicFramePr>
        <p:xfrm>
          <a:off x="401933" y="5970739"/>
          <a:ext cx="6120000" cy="207560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312035305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9750470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80382848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2447911469"/>
                    </a:ext>
                  </a:extLst>
                </a:gridCol>
              </a:tblGrid>
              <a:tr h="47369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EHCP Outcome Target 3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B / D / 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16650"/>
                  </a:ext>
                </a:extLst>
              </a:tr>
              <a:tr h="768889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2 </a:t>
                      </a:r>
                    </a:p>
                    <a:p>
                      <a:endParaRPr lang="en-US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Term 3 </a:t>
                      </a:r>
                    </a:p>
                    <a:p>
                      <a:endParaRPr lang="en-US" u="sn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5309"/>
                  </a:ext>
                </a:extLst>
              </a:tr>
              <a:tr h="833018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we will achieve this target: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552588"/>
                  </a:ext>
                </a:extLst>
              </a:tr>
            </a:tbl>
          </a:graphicData>
        </a:graphic>
      </p:graphicFrame>
      <p:pic>
        <p:nvPicPr>
          <p:cNvPr id="17" name="Graphic 16" descr="Arrow Right with solid fill">
            <a:extLst>
              <a:ext uri="{FF2B5EF4-FFF2-40B4-BE49-F238E27FC236}">
                <a16:creationId xmlns:a16="http://schemas.microsoft.com/office/drawing/2014/main" id="{76A519F6-C124-0D06-5A62-FF155D375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6152" y="5250131"/>
            <a:ext cx="592847" cy="592847"/>
          </a:xfrm>
          <a:prstGeom prst="rect">
            <a:avLst/>
          </a:prstGeom>
        </p:spPr>
      </p:pic>
      <p:pic>
        <p:nvPicPr>
          <p:cNvPr id="18" name="Graphic 17" descr="Arrow Right with solid fill">
            <a:extLst>
              <a:ext uri="{FF2B5EF4-FFF2-40B4-BE49-F238E27FC236}">
                <a16:creationId xmlns:a16="http://schemas.microsoft.com/office/drawing/2014/main" id="{4A169CAB-C8A4-6359-6A19-D994B4ABC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4258" y="7487671"/>
            <a:ext cx="592847" cy="592847"/>
          </a:xfrm>
          <a:prstGeom prst="rect">
            <a:avLst/>
          </a:prstGeom>
        </p:spPr>
      </p:pic>
      <p:pic>
        <p:nvPicPr>
          <p:cNvPr id="19" name="Graphic 18" descr="Arrow Right with solid fill">
            <a:extLst>
              <a:ext uri="{FF2B5EF4-FFF2-40B4-BE49-F238E27FC236}">
                <a16:creationId xmlns:a16="http://schemas.microsoft.com/office/drawing/2014/main" id="{B7E7F03A-BBE0-4A88-332E-7B31B0F31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00681" y="8958716"/>
            <a:ext cx="592847" cy="59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arget with arrows in it&#10;&#10;Description automatically generated">
            <a:extLst>
              <a:ext uri="{FF2B5EF4-FFF2-40B4-BE49-F238E27FC236}">
                <a16:creationId xmlns:a16="http://schemas.microsoft.com/office/drawing/2014/main" id="{577ADA6A-0F93-D104-A700-21C7BA2D5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673" y="-77410"/>
            <a:ext cx="1593765" cy="15879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CB005E-1BE0-6822-AFFE-BD950AB6741D}"/>
              </a:ext>
            </a:extLst>
          </p:cNvPr>
          <p:cNvSpPr txBox="1"/>
          <p:nvPr/>
        </p:nvSpPr>
        <p:spPr>
          <a:xfrm>
            <a:off x="255562" y="259263"/>
            <a:ext cx="4645152" cy="9194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My EHCP Targets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868BD6-8E2B-0E3F-5061-1630899E1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873581"/>
              </p:ext>
            </p:extLst>
          </p:nvPr>
        </p:nvGraphicFramePr>
        <p:xfrm>
          <a:off x="401933" y="1510559"/>
          <a:ext cx="6120000" cy="207560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312035305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9750470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80382848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2447911469"/>
                    </a:ext>
                  </a:extLst>
                </a:gridCol>
              </a:tblGrid>
              <a:tr h="47369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EHCP Outcome Target 1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B / D / 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16650"/>
                  </a:ext>
                </a:extLst>
              </a:tr>
              <a:tr h="768889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sng" kern="1200">
                          <a:solidFill>
                            <a:schemeClr val="tx1"/>
                          </a:solidFill>
                          <a:latin typeface="Dreaming Outloud Pro"/>
                          <a:ea typeface="BM HANNA Air OTF"/>
                          <a:cs typeface="Dreaming Outloud Pro"/>
                        </a:rPr>
                        <a:t>Term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Term </a:t>
                      </a:r>
                      <a:r>
                        <a:rPr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5 </a:t>
                      </a:r>
                      <a:endParaRPr kumimoji="0" lang="en-US"/>
                    </a:p>
                    <a:p>
                      <a:endParaRPr lang="en-US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Term </a:t>
                      </a:r>
                      <a:r>
                        <a:rPr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6 </a:t>
                      </a:r>
                      <a:endParaRPr kumimoji="0" lang="en-US" sz="1800" b="1" i="0" u="sng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reaming Outloud Pro" panose="03050502040302030504" pitchFamily="66" charset="77"/>
                        <a:ea typeface="BM HANNA Air OTF" panose="020B0600000101010101" pitchFamily="34" charset="-127"/>
                        <a:cs typeface="Dreaming Outloud Pro" panose="03050502040302030504" pitchFamily="66" charset="77"/>
                      </a:endParaRPr>
                    </a:p>
                    <a:p>
                      <a:endParaRPr lang="en-US" u="sn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5309"/>
                  </a:ext>
                </a:extLst>
              </a:tr>
              <a:tr h="833018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we will achieve this target: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55258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DECBC59-C1D5-490F-D571-ACEF79A4D3C3}"/>
              </a:ext>
            </a:extLst>
          </p:cNvPr>
          <p:cNvSpPr txBox="1"/>
          <p:nvPr/>
        </p:nvSpPr>
        <p:spPr>
          <a:xfrm>
            <a:off x="1368487" y="8174104"/>
            <a:ext cx="4186892" cy="4426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B=Beginning, D=Developing, S=Secure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F8CE82-3A5D-3F45-646C-DE84ABEAD544}"/>
              </a:ext>
            </a:extLst>
          </p:cNvPr>
          <p:cNvSpPr txBox="1"/>
          <p:nvPr/>
        </p:nvSpPr>
        <p:spPr>
          <a:xfrm>
            <a:off x="255562" y="8863544"/>
            <a:ext cx="2930257" cy="78319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Dreaming Outloud Pro" panose="03050502040302030504" pitchFamily="66" charset="77"/>
                <a:ea typeface="BM HANNA Air OTF" panose="020B0600000101010101" pitchFamily="34" charset="-127"/>
                <a:cs typeface="Dreaming Outloud Pro" panose="03050502040302030504" pitchFamily="66" charset="77"/>
              </a:rPr>
              <a:t>How can school help you to achieve your targets?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A67EE-FDC5-1A1A-CD2F-4E4B666DFAE8}"/>
              </a:ext>
            </a:extLst>
          </p:cNvPr>
          <p:cNvSpPr txBox="1"/>
          <p:nvPr/>
        </p:nvSpPr>
        <p:spPr>
          <a:xfrm>
            <a:off x="3672183" y="8693284"/>
            <a:ext cx="2930257" cy="11237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  <a:p>
            <a:pPr algn="ctr"/>
            <a:endParaRPr lang="en-US" sz="2000">
              <a:latin typeface="Dreaming Outloud Pro" panose="03050502040302030504" pitchFamily="66" charset="77"/>
              <a:ea typeface="BM HANNA Air OTF" panose="020B0600000101010101" pitchFamily="34" charset="-127"/>
              <a:cs typeface="Dreaming Outloud Pro" panose="03050502040302030504" pitchFamily="66" charset="77"/>
            </a:endParaRPr>
          </a:p>
        </p:txBody>
      </p:sp>
      <p:pic>
        <p:nvPicPr>
          <p:cNvPr id="7" name="Graphic 6" descr="Arrow Right with solid fill">
            <a:extLst>
              <a:ext uri="{FF2B5EF4-FFF2-40B4-BE49-F238E27FC236}">
                <a16:creationId xmlns:a16="http://schemas.microsoft.com/office/drawing/2014/main" id="{F061ED34-7CD2-378F-6C72-6A1ACBEC9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6153" y="2979756"/>
            <a:ext cx="592847" cy="592847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9BA7E8D-0819-A9FE-24B3-F1BDC527AD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55316"/>
              </p:ext>
            </p:extLst>
          </p:nvPr>
        </p:nvGraphicFramePr>
        <p:xfrm>
          <a:off x="401933" y="3713924"/>
          <a:ext cx="6120000" cy="20827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312035305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9750470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80382848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2447911469"/>
                    </a:ext>
                  </a:extLst>
                </a:gridCol>
              </a:tblGrid>
              <a:tr h="480835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EHCP Outcome Target 2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B / D / 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16650"/>
                  </a:ext>
                </a:extLst>
              </a:tr>
              <a:tr h="768889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>
                          <a:solidFill>
                            <a:schemeClr val="tx1"/>
                          </a:solidFill>
                          <a:latin typeface="Dreaming Outloud Pro"/>
                          <a:ea typeface="BM HANNA Air OTF"/>
                          <a:cs typeface="Dreaming Outloud Pro"/>
                        </a:rPr>
                        <a:t>Term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Term </a:t>
                      </a:r>
                      <a:r>
                        <a:rPr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5 </a:t>
                      </a:r>
                      <a:endParaRPr kumimoji="0" lang="en-US"/>
                    </a:p>
                    <a:p>
                      <a:endParaRPr lang="en-US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Term </a:t>
                      </a:r>
                      <a:r>
                        <a:rPr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6 </a:t>
                      </a:r>
                      <a:endParaRPr kumimoji="0" lang="en-US" sz="1800" b="1" i="0" u="sng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reaming Outloud Pro" panose="03050502040302030504" pitchFamily="66" charset="77"/>
                        <a:ea typeface="BM HANNA Air OTF" panose="020B0600000101010101" pitchFamily="34" charset="-127"/>
                        <a:cs typeface="Dreaming Outloud Pro" panose="03050502040302030504" pitchFamily="66" charset="77"/>
                      </a:endParaRPr>
                    </a:p>
                    <a:p>
                      <a:endParaRPr lang="en-US" u="sn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5309"/>
                  </a:ext>
                </a:extLst>
              </a:tr>
              <a:tr h="833018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we will achieve this target: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552588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5B2576E-CAD0-6B41-311A-DDAC78DCB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841713"/>
              </p:ext>
            </p:extLst>
          </p:nvPr>
        </p:nvGraphicFramePr>
        <p:xfrm>
          <a:off x="401933" y="5970739"/>
          <a:ext cx="6120000" cy="207560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060000">
                  <a:extLst>
                    <a:ext uri="{9D8B030D-6E8A-4147-A177-3AD203B41FA5}">
                      <a16:colId xmlns:a16="http://schemas.microsoft.com/office/drawing/2014/main" val="312035305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97504701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3980382848"/>
                    </a:ext>
                  </a:extLst>
                </a:gridCol>
                <a:gridCol w="1020000">
                  <a:extLst>
                    <a:ext uri="{9D8B030D-6E8A-4147-A177-3AD203B41FA5}">
                      <a16:colId xmlns:a16="http://schemas.microsoft.com/office/drawing/2014/main" val="2447911469"/>
                    </a:ext>
                  </a:extLst>
                </a:gridCol>
              </a:tblGrid>
              <a:tr h="473697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EHCP Outcome Target 3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B / D / 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116650"/>
                  </a:ext>
                </a:extLst>
              </a:tr>
              <a:tr h="768889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sng" kern="1200">
                          <a:solidFill>
                            <a:schemeClr val="tx1"/>
                          </a:solidFill>
                          <a:latin typeface="Dreaming Outloud Pro"/>
                          <a:ea typeface="BM HANNA Air OTF"/>
                          <a:cs typeface="Dreaming Outloud Pro"/>
                        </a:rPr>
                        <a:t>Term 4 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Term </a:t>
                      </a:r>
                      <a:r>
                        <a:rPr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5 </a:t>
                      </a:r>
                      <a:endParaRPr kumimoji="0" lang="en-US"/>
                    </a:p>
                    <a:p>
                      <a:endParaRPr lang="en-US" u="sn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Term </a:t>
                      </a:r>
                      <a:r>
                        <a:rPr lang="en-US" sz="1800" b="1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reaming Outloud Pro"/>
                          <a:ea typeface="BM HANNA Air OTF"/>
                          <a:cs typeface="Dreaming Outloud Pro"/>
                        </a:rPr>
                        <a:t>6 </a:t>
                      </a:r>
                      <a:endParaRPr kumimoji="0" lang="en-US" sz="1800" b="1" i="0" u="sng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reaming Outloud Pro" panose="03050502040302030504" pitchFamily="66" charset="77"/>
                        <a:ea typeface="BM HANNA Air OTF" panose="020B0600000101010101" pitchFamily="34" charset="-127"/>
                        <a:cs typeface="Dreaming Outloud Pro" panose="03050502040302030504" pitchFamily="66" charset="77"/>
                      </a:endParaRPr>
                    </a:p>
                    <a:p>
                      <a:endParaRPr lang="en-US" u="sn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5309"/>
                  </a:ext>
                </a:extLst>
              </a:tr>
              <a:tr h="833018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>
                          <a:solidFill>
                            <a:schemeClr val="tx1"/>
                          </a:solidFill>
                          <a:latin typeface="Dreaming Outloud Pro" panose="03050502040302030504" pitchFamily="66" charset="77"/>
                          <a:ea typeface="BM HANNA Air OTF" panose="020B0600000101010101" pitchFamily="34" charset="-127"/>
                          <a:cs typeface="Dreaming Outloud Pro" panose="03050502040302030504" pitchFamily="66" charset="77"/>
                        </a:rPr>
                        <a:t>How we will achieve this target: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552588"/>
                  </a:ext>
                </a:extLst>
              </a:tr>
            </a:tbl>
          </a:graphicData>
        </a:graphic>
      </p:graphicFrame>
      <p:pic>
        <p:nvPicPr>
          <p:cNvPr id="17" name="Graphic 16" descr="Arrow Right with solid fill">
            <a:extLst>
              <a:ext uri="{FF2B5EF4-FFF2-40B4-BE49-F238E27FC236}">
                <a16:creationId xmlns:a16="http://schemas.microsoft.com/office/drawing/2014/main" id="{76A519F6-C124-0D06-5A62-FF155D375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6152" y="5250131"/>
            <a:ext cx="592847" cy="592847"/>
          </a:xfrm>
          <a:prstGeom prst="rect">
            <a:avLst/>
          </a:prstGeom>
        </p:spPr>
      </p:pic>
      <p:pic>
        <p:nvPicPr>
          <p:cNvPr id="18" name="Graphic 17" descr="Arrow Right with solid fill">
            <a:extLst>
              <a:ext uri="{FF2B5EF4-FFF2-40B4-BE49-F238E27FC236}">
                <a16:creationId xmlns:a16="http://schemas.microsoft.com/office/drawing/2014/main" id="{4A169CAB-C8A4-6359-6A19-D994B4ABC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4258" y="7487671"/>
            <a:ext cx="592847" cy="592847"/>
          </a:xfrm>
          <a:prstGeom prst="rect">
            <a:avLst/>
          </a:prstGeom>
        </p:spPr>
      </p:pic>
      <p:pic>
        <p:nvPicPr>
          <p:cNvPr id="19" name="Graphic 18" descr="Arrow Right with solid fill">
            <a:extLst>
              <a:ext uri="{FF2B5EF4-FFF2-40B4-BE49-F238E27FC236}">
                <a16:creationId xmlns:a16="http://schemas.microsoft.com/office/drawing/2014/main" id="{B7E7F03A-BBE0-4A88-332E-7B31B0F31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00681" y="8958716"/>
            <a:ext cx="592847" cy="59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35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14c33b-d59c-451c-8a09-e4d4079160b5" xsi:nil="true"/>
    <lcf76f155ced4ddcb4097134ff3c332f xmlns="676956b9-c723-4c48-8545-7487fc1d766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694EABB344084F8CE963379D514907" ma:contentTypeVersion="13" ma:contentTypeDescription="Create a new document." ma:contentTypeScope="" ma:versionID="e84642436bdf861406fd52cbf5b6d823">
  <xsd:schema xmlns:xsd="http://www.w3.org/2001/XMLSchema" xmlns:xs="http://www.w3.org/2001/XMLSchema" xmlns:p="http://schemas.microsoft.com/office/2006/metadata/properties" xmlns:ns2="676956b9-c723-4c48-8545-7487fc1d7664" xmlns:ns3="b114c33b-d59c-451c-8a09-e4d4079160b5" targetNamespace="http://schemas.microsoft.com/office/2006/metadata/properties" ma:root="true" ma:fieldsID="3e2161651ee306e73f799fd195d1e386" ns2:_="" ns3:_="">
    <xsd:import namespace="676956b9-c723-4c48-8545-7487fc1d7664"/>
    <xsd:import namespace="b114c33b-d59c-451c-8a09-e4d4079160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6956b9-c723-4c48-8545-7487fc1d76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bbf28c9-ea71-467f-aef8-88bb28c602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14c33b-d59c-451c-8a09-e4d4079160b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460f57a-dec2-4171-a7bc-abfaa00228f4}" ma:internalName="TaxCatchAll" ma:showField="CatchAllData" ma:web="b114c33b-d59c-451c-8a09-e4d4079160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7D1505-F5C8-4BC8-A373-FA9FD5D636D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A9B7ECF-3BF2-4DD7-8945-42C4D93233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8E8728-B04A-49EF-B6E6-592377578009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521</Words>
  <Application>Microsoft Office PowerPoint</Application>
  <PresentationFormat>A4 Paper (210x297 mm)</PresentationFormat>
  <Paragraphs>151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Dreaming Outloud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Clara Hurst</dc:creator>
  <cp:lastModifiedBy>Martine Johnsen</cp:lastModifiedBy>
  <cp:revision>17</cp:revision>
  <dcterms:created xsi:type="dcterms:W3CDTF">2024-06-26T13:04:15Z</dcterms:created>
  <dcterms:modified xsi:type="dcterms:W3CDTF">2026-07-29T12:36:28Z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0x010100C7694EABB344084F8CE963379D514907</vt:lpwstr>
  </property>
</Properties>
</file>