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65" r:id="rId3"/>
    <p:sldId id="257" r:id="rId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91"/>
      </p:cViewPr>
      <p:guideLst>
        <p:guide pos="3840"/>
        <p:guide orient="horz" pos="2160"/>
      </p:guideLst>
    </p:cSldViewPr>
  </p:slideViewPr>
  <p:notesTextViewPr>
    <p:cViewPr>
      <p:scale>
        <a:sx n="1" d="1"/>
        <a:sy n="1" d="1"/>
      </p:scale>
      <p:origin x="0" y="0"/>
    </p:cViewPr>
  </p:notesTextViewPr>
  <p:notesViewPr>
    <p:cSldViewPr snapToGrid="0" showGuides="1">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A9BCE0C-CD74-4A59-802C-6D2F8C15331A}" type="datetimeFigureOut">
              <a:rPr lang="en-US" smtClean="0"/>
              <a:t>6/3/2019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798501B-77B5-4365-9881-C6E19A3C1E42}" type="slidenum">
              <a:rPr lang="en-US" smtClean="0"/>
              <a:t>‹#›</a:t>
            </a:fld>
            <a:endParaRPr lang="en-US"/>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4FDEA8-CBB8-46CC-9562-028963DBC55A}" type="datetimeFigureOut">
              <a:rPr lang="en-US" smtClean="0"/>
              <a:t>6/3/2019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8BD8E7-1312-41F3-99C4-6DA5AF891969}" type="slidenum">
              <a:rPr lang="en-US" smtClean="0"/>
              <a:t>‹#›</a:t>
            </a:fld>
            <a:endParaRPr lang="en-US"/>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10515600" cy="2240280"/>
          </a:xfrm>
        </p:spPr>
        <p:txBody>
          <a:bodyPr anchor="b">
            <a:normAutofit/>
          </a:bodyPr>
          <a:lstStyle>
            <a:lvl1pPr algn="ctr">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838200" y="3854659"/>
            <a:ext cx="10515600"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8153400" y="0"/>
            <a:ext cx="4038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8532813" y="4591761"/>
            <a:ext cx="3125787"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532813" y="1714500"/>
            <a:ext cx="3125787" cy="2877260"/>
          </a:xfrm>
        </p:spPr>
        <p:txBody>
          <a:bodyPr anchor="b">
            <a:normAutofit/>
          </a:bodyPr>
          <a:lstStyle>
            <a:lvl1pPr>
              <a:defRPr sz="3000">
                <a:solidFill>
                  <a:schemeClr val="bg1"/>
                </a:solidFill>
              </a:defRPr>
            </a:lvl1pPr>
          </a:lstStyle>
          <a:p>
            <a:r>
              <a:rPr lang="en-US" smtClean="0"/>
              <a:t>Click to edit Master title style</a:t>
            </a:r>
            <a:endParaRPr lang="en-US"/>
          </a:p>
        </p:txBody>
      </p:sp>
      <p:sp>
        <p:nvSpPr>
          <p:cNvPr id="6" name="Picture Placeholder 2"/>
          <p:cNvSpPr>
            <a:spLocks noGrp="1"/>
          </p:cNvSpPr>
          <p:nvPr>
            <p:ph type="pic" idx="1"/>
          </p:nvPr>
        </p:nvSpPr>
        <p:spPr>
          <a:xfrm>
            <a:off x="0" y="0"/>
            <a:ext cx="8101584" cy="6857999"/>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457200"/>
            <a:ext cx="1943100"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457200"/>
            <a:ext cx="7048500"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CC0096-1860-4642-9CD2-0079EA5E7CD1}"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115656"/>
            <a:ext cx="11125200" cy="914400"/>
          </a:xfrm>
        </p:spPr>
        <p:txBody>
          <a:bodyPr anchor="b">
            <a:normAutofit/>
          </a:bodyPr>
          <a:lstStyle>
            <a:lvl1pPr algn="ctr">
              <a:defRPr sz="4400" spc="-50"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Picture Placeholder 2"/>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3" name="Picture Placeholder 2"/>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4" name="Picture Placeholder 2"/>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CC0096-1860-4642-9CD2-0079EA5E7CD1}" type="datetimeFigureOut">
              <a:rPr lang="en-US" smtClean="0"/>
              <a:t>6/3/2019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7" name="Rectangle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2514600"/>
            <a:ext cx="10515600" cy="2743200"/>
          </a:xfrm>
        </p:spPr>
        <p:txBody>
          <a:bodyPr anchor="b">
            <a:normAutofit/>
          </a:bodyPr>
          <a:lstStyle>
            <a:lvl1pPr algn="ctr">
              <a:defRPr sz="4400" spc="-50"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0" y="5257800"/>
            <a:ext cx="10515600"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714500"/>
            <a:ext cx="4495800"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CC0096-1860-4642-9CD2-0079EA5E7CD1}"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527048"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7048"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733162"/>
            <a:ext cx="4498848"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481943"/>
            <a:ext cx="4498848"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CC0096-1860-4642-9CD2-0079EA5E7CD1}" type="datetimeFigureOut">
              <a:rPr lang="en-US" smtClean="0"/>
              <a:t>6/3/2019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CC0096-1860-4642-9CD2-0079EA5E7CD1}" type="datetimeFigureOut">
              <a:rPr lang="en-US" smtClean="0"/>
              <a:t>6/3/2019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1812" y="1714498"/>
            <a:ext cx="3506788" cy="2880360"/>
          </a:xfrm>
        </p:spPr>
        <p:txBody>
          <a:bodyPr anchor="b">
            <a:normAutofit/>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530352" y="457200"/>
            <a:ext cx="7242111"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51812" y="4590288"/>
            <a:ext cx="3514564"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CC0096-1860-4642-9CD2-0079EA5E7CD1}" type="datetimeFigureOut">
              <a:rPr lang="en-US" smtClean="0"/>
              <a:t>6/3/2019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83680"/>
            <a:ext cx="1219200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800">
                <a:solidFill>
                  <a:schemeClr val="bg1"/>
                </a:solidFill>
              </a:defRPr>
            </a:lvl1pPr>
          </a:lstStyle>
          <a:p>
            <a:fld id="{37CC0096-1860-4642-9CD2-0079EA5E7CD1}" type="datetimeFigureOut">
              <a:rPr lang="en-US" smtClean="0"/>
              <a:pPr/>
              <a:t>6/3/2019</a:t>
            </a:fld>
            <a:endParaRPr lang="en-US"/>
          </a:p>
        </p:txBody>
      </p:sp>
      <p:sp>
        <p:nvSpPr>
          <p:cNvPr id="5" name="Footer Placeholder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800">
                <a:solidFill>
                  <a:schemeClr val="bg1"/>
                </a:solidFill>
              </a:defRPr>
            </a:lvl1pPr>
          </a:lstStyle>
          <a:p>
            <a:endParaRPr lang="en-US" dirty="0"/>
          </a:p>
        </p:txBody>
      </p:sp>
      <p:sp>
        <p:nvSpPr>
          <p:cNvPr id="6" name="Slide Number Placeholder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800">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400" kern="1200" cap="all" baseline="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40912" y="109843"/>
            <a:ext cx="5624039" cy="523220"/>
          </a:xfrm>
          <a:prstGeom prst="rect">
            <a:avLst/>
          </a:prstGeom>
          <a:noFill/>
          <a:ln>
            <a:solidFill>
              <a:schemeClr val="tx2"/>
            </a:solidFill>
          </a:ln>
        </p:spPr>
        <p:txBody>
          <a:bodyPr wrap="square" rtlCol="0">
            <a:spAutoFit/>
          </a:bodyPr>
          <a:lstStyle/>
          <a:p>
            <a:pPr algn="ctr"/>
            <a:r>
              <a:rPr lang="en-GB" sz="2800" b="1" smtClean="0">
                <a:latin typeface="Batang" panose="02030600000101010101" pitchFamily="18" charset="-127"/>
                <a:ea typeface="Batang" panose="02030600000101010101" pitchFamily="18" charset="-127"/>
              </a:rPr>
              <a:t> </a:t>
            </a:r>
            <a:r>
              <a:rPr lang="en-GB" sz="2800" b="1" smtClean="0">
                <a:latin typeface="Batang" panose="02030600000101010101" pitchFamily="18" charset="-127"/>
                <a:ea typeface="Batang" panose="02030600000101010101" pitchFamily="18" charset="-127"/>
              </a:rPr>
              <a:t> </a:t>
            </a:r>
            <a:r>
              <a:rPr lang="en-GB" sz="2800" smtClean="0">
                <a:latin typeface="Batang" panose="02030600000101010101" pitchFamily="18" charset="-127"/>
                <a:ea typeface="Batang" panose="02030600000101010101" pitchFamily="18" charset="-127"/>
              </a:rPr>
              <a:t>Homework </a:t>
            </a:r>
            <a:r>
              <a:rPr lang="en-GB" sz="2800" dirty="0" smtClean="0">
                <a:latin typeface="Batang" panose="02030600000101010101" pitchFamily="18" charset="-127"/>
                <a:ea typeface="Batang" panose="02030600000101010101" pitchFamily="18" charset="-127"/>
              </a:rPr>
              <a:t>Project</a:t>
            </a:r>
            <a:endParaRPr lang="en-GB" sz="2800" dirty="0">
              <a:latin typeface="Batang" panose="02030600000101010101" pitchFamily="18" charset="-127"/>
              <a:ea typeface="Batang" panose="02030600000101010101" pitchFamily="18" charset="-127"/>
            </a:endParaRPr>
          </a:p>
        </p:txBody>
      </p:sp>
      <p:sp>
        <p:nvSpPr>
          <p:cNvPr id="12" name="Rectangle 11"/>
          <p:cNvSpPr/>
          <p:nvPr/>
        </p:nvSpPr>
        <p:spPr>
          <a:xfrm>
            <a:off x="2579257" y="809922"/>
            <a:ext cx="4623882" cy="5632311"/>
          </a:xfrm>
          <a:prstGeom prst="rect">
            <a:avLst/>
          </a:prstGeom>
        </p:spPr>
        <p:txBody>
          <a:bodyPr wrap="square">
            <a:spAutoFit/>
          </a:bodyPr>
          <a:lstStyle/>
          <a:p>
            <a:pPr marL="45720" indent="0">
              <a:buNone/>
            </a:pPr>
            <a:r>
              <a:rPr lang="en-GB" dirty="0"/>
              <a:t>Your task is to complete a project on the topic of </a:t>
            </a:r>
            <a:r>
              <a:rPr lang="en-GB" dirty="0" smtClean="0"/>
              <a:t>‘Performing Arts’. Choose one or more of the tasks on the other side of this sheet and complete it to the best of your ability. The tasks are divided into the following categories:  </a:t>
            </a:r>
            <a:endParaRPr lang="en-GB" dirty="0"/>
          </a:p>
          <a:p>
            <a:pPr marL="45720" lvl="0" indent="0" algn="ctr">
              <a:buNone/>
            </a:pPr>
            <a:endParaRPr lang="en-GB" b="1" dirty="0" smtClean="0"/>
          </a:p>
          <a:p>
            <a:pPr marL="45720" lvl="0" indent="0" algn="ctr">
              <a:buNone/>
            </a:pPr>
            <a:r>
              <a:rPr lang="en-GB" b="1" dirty="0" smtClean="0"/>
              <a:t>Enjoy</a:t>
            </a:r>
            <a:r>
              <a:rPr lang="en-GB" dirty="0" smtClean="0"/>
              <a:t>     </a:t>
            </a:r>
            <a:r>
              <a:rPr lang="en-GB" dirty="0"/>
              <a:t>-     </a:t>
            </a:r>
            <a:r>
              <a:rPr lang="en-GB" b="1" dirty="0"/>
              <a:t>Aspire</a:t>
            </a:r>
            <a:r>
              <a:rPr lang="en-GB" dirty="0"/>
              <a:t>    -    </a:t>
            </a:r>
            <a:r>
              <a:rPr lang="en-GB" b="1" dirty="0" smtClean="0"/>
              <a:t>Challenge</a:t>
            </a:r>
            <a:endParaRPr lang="en-GB" dirty="0"/>
          </a:p>
          <a:p>
            <a:pPr marL="45720" indent="0">
              <a:buNone/>
            </a:pPr>
            <a:endParaRPr lang="en-GB" dirty="0" smtClean="0"/>
          </a:p>
          <a:p>
            <a:pPr marL="45720" indent="0">
              <a:buNone/>
            </a:pPr>
            <a:r>
              <a:rPr lang="en-GB" dirty="0" smtClean="0"/>
              <a:t>These three categories are the levels of difficulty of each task. So, choose a task that suits your ability but make sure it challenges your skills.        </a:t>
            </a:r>
          </a:p>
          <a:p>
            <a:pPr marL="45720" indent="0">
              <a:buNone/>
            </a:pPr>
            <a:endParaRPr lang="en-GB" u="sng" dirty="0"/>
          </a:p>
          <a:p>
            <a:pPr marL="45720" indent="0">
              <a:buNone/>
            </a:pPr>
            <a:r>
              <a:rPr lang="en-GB" u="sng" dirty="0" smtClean="0"/>
              <a:t>Due </a:t>
            </a:r>
            <a:r>
              <a:rPr lang="en-GB" u="sng" dirty="0"/>
              <a:t>date</a:t>
            </a:r>
            <a:r>
              <a:rPr lang="en-GB" dirty="0"/>
              <a:t>: </a:t>
            </a:r>
            <a:r>
              <a:rPr lang="en-GB" b="1" dirty="0" smtClean="0"/>
              <a:t>8</a:t>
            </a:r>
            <a:r>
              <a:rPr lang="en-GB" b="1" baseline="30000" dirty="0" smtClean="0"/>
              <a:t>th</a:t>
            </a:r>
            <a:r>
              <a:rPr lang="en-GB" b="1" dirty="0" smtClean="0"/>
              <a:t> July. </a:t>
            </a:r>
            <a:endParaRPr lang="en-GB" dirty="0"/>
          </a:p>
          <a:p>
            <a:pPr marL="45720" indent="0">
              <a:buNone/>
            </a:pPr>
            <a:endParaRPr lang="en-GB" dirty="0" smtClean="0"/>
          </a:p>
          <a:p>
            <a:pPr marL="45720" indent="0">
              <a:buNone/>
            </a:pPr>
            <a:r>
              <a:rPr lang="en-GB" dirty="0" smtClean="0"/>
              <a:t>Your </a:t>
            </a:r>
            <a:r>
              <a:rPr lang="en-GB" dirty="0"/>
              <a:t>tutor will mark your project and support you along the way. A member of the leadership team will also view your project. There will be house points available for effort and achievement.</a:t>
            </a:r>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592" y="4879284"/>
            <a:ext cx="2083971" cy="1744331"/>
          </a:xfrm>
          <a:prstGeom prst="rect">
            <a:avLst/>
          </a:prstGeom>
        </p:spPr>
      </p:pic>
      <p:pic>
        <p:nvPicPr>
          <p:cNvPr id="1026" name="Picture 2" descr="Image result for performing ar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3833" y="837555"/>
            <a:ext cx="4218639" cy="5279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erforming ar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937" y="1548148"/>
            <a:ext cx="2233280" cy="2882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988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81889" y="69891"/>
            <a:ext cx="7020277" cy="1077218"/>
          </a:xfrm>
          <a:prstGeom prst="rect">
            <a:avLst/>
          </a:prstGeom>
          <a:solidFill>
            <a:schemeClr val="accent3">
              <a:lumMod val="20000"/>
              <a:lumOff val="80000"/>
            </a:schemeClr>
          </a:solidFill>
          <a:ln>
            <a:solidFill>
              <a:schemeClr val="tx1"/>
            </a:solidFill>
          </a:ln>
        </p:spPr>
        <p:txBody>
          <a:bodyPr wrap="square" rtlCol="0">
            <a:spAutoFit/>
          </a:bodyPr>
          <a:lstStyle/>
          <a:p>
            <a:r>
              <a:rPr lang="en-GB" sz="1600" b="1" dirty="0" smtClean="0">
                <a:solidFill>
                  <a:schemeClr val="tx2"/>
                </a:solidFill>
                <a:latin typeface="+mj-lt"/>
              </a:rPr>
              <a:t>Design a poster that advertises a new musical which stars you!!:</a:t>
            </a:r>
          </a:p>
          <a:p>
            <a:pPr marL="285750" indent="-285750">
              <a:buFont typeface="Arial" panose="020B0604020202020204" pitchFamily="34" charset="0"/>
              <a:buChar char="•"/>
            </a:pPr>
            <a:r>
              <a:rPr lang="en-GB" sz="1600" dirty="0" smtClean="0">
                <a:solidFill>
                  <a:schemeClr val="tx2"/>
                </a:solidFill>
                <a:latin typeface="+mj-lt"/>
              </a:rPr>
              <a:t>Make sure it is colourful and eye catching.</a:t>
            </a:r>
          </a:p>
          <a:p>
            <a:pPr marL="285750" indent="-285750">
              <a:buFont typeface="Arial" panose="020B0604020202020204" pitchFamily="34" charset="0"/>
              <a:buChar char="•"/>
            </a:pPr>
            <a:r>
              <a:rPr lang="en-GB" sz="1600" dirty="0" smtClean="0">
                <a:solidFill>
                  <a:schemeClr val="tx2"/>
                </a:solidFill>
                <a:latin typeface="+mj-lt"/>
              </a:rPr>
              <a:t>The title could have something to do with the school. </a:t>
            </a:r>
          </a:p>
          <a:p>
            <a:pPr marL="285750" indent="-285750">
              <a:buFont typeface="Arial" panose="020B0604020202020204" pitchFamily="34" charset="0"/>
              <a:buChar char="•"/>
            </a:pPr>
            <a:endParaRPr lang="en-GB" sz="1600" dirty="0">
              <a:solidFill>
                <a:schemeClr val="tx2"/>
              </a:solidFill>
              <a:latin typeface="+mj-lt"/>
            </a:endParaRPr>
          </a:p>
        </p:txBody>
      </p:sp>
      <p:sp>
        <p:nvSpPr>
          <p:cNvPr id="7" name="Rectangle 6"/>
          <p:cNvSpPr/>
          <p:nvPr/>
        </p:nvSpPr>
        <p:spPr>
          <a:xfrm>
            <a:off x="10103250" y="1846540"/>
            <a:ext cx="2013334" cy="2062103"/>
          </a:xfrm>
          <a:prstGeom prst="rect">
            <a:avLst/>
          </a:prstGeom>
          <a:solidFill>
            <a:schemeClr val="accent3">
              <a:lumMod val="20000"/>
              <a:lumOff val="80000"/>
            </a:schemeClr>
          </a:solidFill>
          <a:ln>
            <a:solidFill>
              <a:schemeClr val="tx2"/>
            </a:solidFill>
          </a:ln>
        </p:spPr>
        <p:txBody>
          <a:bodyPr wrap="square">
            <a:spAutoFit/>
          </a:bodyPr>
          <a:lstStyle/>
          <a:p>
            <a:r>
              <a:rPr lang="en-GB" sz="1600" b="1" dirty="0" smtClean="0">
                <a:solidFill>
                  <a:schemeClr val="tx2"/>
                </a:solidFill>
                <a:latin typeface="+mj-lt"/>
              </a:rPr>
              <a:t>Make a program about a show you have seen.</a:t>
            </a:r>
          </a:p>
          <a:p>
            <a:r>
              <a:rPr lang="en-GB" sz="1600" dirty="0" smtClean="0">
                <a:solidFill>
                  <a:schemeClr val="tx2"/>
                </a:solidFill>
                <a:latin typeface="+mj-lt"/>
              </a:rPr>
              <a:t>Include pictures and information about the performance as well as time and dates.</a:t>
            </a:r>
            <a:endParaRPr lang="en-GB" sz="1600" dirty="0">
              <a:solidFill>
                <a:schemeClr val="tx2"/>
              </a:solidFill>
              <a:latin typeface="+mj-lt"/>
            </a:endParaRPr>
          </a:p>
          <a:p>
            <a:endParaRPr lang="en-GB" sz="1600" b="1" dirty="0" smtClean="0">
              <a:solidFill>
                <a:schemeClr val="tx2"/>
              </a:solidFill>
              <a:latin typeface="+mj-lt"/>
            </a:endParaRPr>
          </a:p>
          <a:p>
            <a:endParaRPr lang="en-GB" sz="1600" b="1" dirty="0" smtClean="0">
              <a:solidFill>
                <a:schemeClr val="tx2"/>
              </a:solidFill>
              <a:latin typeface="+mj-lt"/>
            </a:endParaRPr>
          </a:p>
        </p:txBody>
      </p:sp>
      <p:sp>
        <p:nvSpPr>
          <p:cNvPr id="8" name="Rectangle 7"/>
          <p:cNvSpPr/>
          <p:nvPr/>
        </p:nvSpPr>
        <p:spPr>
          <a:xfrm>
            <a:off x="74194" y="3102013"/>
            <a:ext cx="2751350" cy="1569660"/>
          </a:xfrm>
          <a:prstGeom prst="rect">
            <a:avLst/>
          </a:prstGeom>
          <a:solidFill>
            <a:schemeClr val="accent2">
              <a:lumMod val="40000"/>
              <a:lumOff val="60000"/>
            </a:schemeClr>
          </a:solidFill>
          <a:ln>
            <a:solidFill>
              <a:schemeClr val="tx2"/>
            </a:solidFill>
          </a:ln>
        </p:spPr>
        <p:txBody>
          <a:bodyPr wrap="square">
            <a:spAutoFit/>
          </a:bodyPr>
          <a:lstStyle/>
          <a:p>
            <a:r>
              <a:rPr lang="en-GB" sz="1600" b="1" dirty="0" smtClean="0">
                <a:solidFill>
                  <a:schemeClr val="tx2"/>
                </a:solidFill>
                <a:latin typeface="+mj-lt"/>
              </a:rPr>
              <a:t>Write a character study on you favourite film/play/musical.</a:t>
            </a:r>
            <a:endParaRPr lang="en-GB" sz="1600" b="1" dirty="0">
              <a:solidFill>
                <a:schemeClr val="tx2"/>
              </a:solidFill>
              <a:latin typeface="+mj-lt"/>
            </a:endParaRPr>
          </a:p>
          <a:p>
            <a:r>
              <a:rPr lang="en-GB" sz="1600" dirty="0" smtClean="0">
                <a:solidFill>
                  <a:schemeClr val="tx2"/>
                </a:solidFill>
                <a:latin typeface="+mj-lt"/>
              </a:rPr>
              <a:t>You need to:</a:t>
            </a:r>
          </a:p>
          <a:p>
            <a:pPr marL="285750" indent="-285750">
              <a:buFont typeface="Arial" panose="020B0604020202020204" pitchFamily="34" charset="0"/>
              <a:buChar char="•"/>
            </a:pPr>
            <a:r>
              <a:rPr lang="en-GB" sz="1600" dirty="0" smtClean="0">
                <a:solidFill>
                  <a:schemeClr val="tx2"/>
                </a:solidFill>
                <a:latin typeface="+mj-lt"/>
              </a:rPr>
              <a:t>Include pictures.</a:t>
            </a:r>
          </a:p>
          <a:p>
            <a:pPr marL="285750" indent="-285750">
              <a:buFont typeface="Arial" panose="020B0604020202020204" pitchFamily="34" charset="0"/>
              <a:buChar char="•"/>
            </a:pPr>
            <a:r>
              <a:rPr lang="en-GB" sz="1600" dirty="0" smtClean="0">
                <a:solidFill>
                  <a:schemeClr val="tx2"/>
                </a:solidFill>
                <a:latin typeface="+mj-lt"/>
              </a:rPr>
              <a:t>Say what that actor has done before.</a:t>
            </a:r>
            <a:endParaRPr lang="en-GB" sz="1600" dirty="0">
              <a:solidFill>
                <a:schemeClr val="tx2"/>
              </a:solidFill>
              <a:latin typeface="+mj-lt"/>
            </a:endParaRPr>
          </a:p>
        </p:txBody>
      </p:sp>
      <p:sp>
        <p:nvSpPr>
          <p:cNvPr id="10" name="Rectangle 9"/>
          <p:cNvSpPr/>
          <p:nvPr/>
        </p:nvSpPr>
        <p:spPr>
          <a:xfrm>
            <a:off x="2957567" y="2964156"/>
            <a:ext cx="2805986" cy="830997"/>
          </a:xfrm>
          <a:prstGeom prst="rect">
            <a:avLst/>
          </a:prstGeom>
          <a:solidFill>
            <a:schemeClr val="accent6">
              <a:lumMod val="20000"/>
              <a:lumOff val="80000"/>
            </a:schemeClr>
          </a:solidFill>
          <a:ln>
            <a:solidFill>
              <a:schemeClr val="tx2"/>
            </a:solidFill>
          </a:ln>
        </p:spPr>
        <p:txBody>
          <a:bodyPr wrap="square">
            <a:spAutoFit/>
          </a:bodyPr>
          <a:lstStyle/>
          <a:p>
            <a:r>
              <a:rPr lang="en-GB" sz="1600" b="1" dirty="0" smtClean="0">
                <a:solidFill>
                  <a:schemeClr val="tx2"/>
                </a:solidFill>
                <a:latin typeface="+mj-lt"/>
              </a:rPr>
              <a:t>Write your own play script:</a:t>
            </a:r>
          </a:p>
          <a:p>
            <a:r>
              <a:rPr lang="en-GB" sz="1600" b="1" dirty="0" smtClean="0">
                <a:solidFill>
                  <a:schemeClr val="tx2"/>
                </a:solidFill>
                <a:latin typeface="+mj-lt"/>
              </a:rPr>
              <a:t> </a:t>
            </a:r>
            <a:r>
              <a:rPr lang="en-GB" sz="1600" dirty="0" smtClean="0">
                <a:solidFill>
                  <a:schemeClr val="tx2"/>
                </a:solidFill>
                <a:latin typeface="+mj-lt"/>
              </a:rPr>
              <a:t>You could include your teachers </a:t>
            </a:r>
            <a:r>
              <a:rPr lang="en-GB" sz="1600" smtClean="0">
                <a:solidFill>
                  <a:schemeClr val="tx2"/>
                </a:solidFill>
                <a:latin typeface="+mj-lt"/>
              </a:rPr>
              <a:t>and class mates. </a:t>
            </a:r>
            <a:endParaRPr lang="en-GB" sz="1600" dirty="0">
              <a:solidFill>
                <a:schemeClr val="tx2"/>
              </a:solidFill>
              <a:latin typeface="+mj-lt"/>
            </a:endParaRPr>
          </a:p>
        </p:txBody>
      </p:sp>
      <p:sp>
        <p:nvSpPr>
          <p:cNvPr id="11" name="Rectangle 10"/>
          <p:cNvSpPr/>
          <p:nvPr/>
        </p:nvSpPr>
        <p:spPr>
          <a:xfrm>
            <a:off x="194602" y="4622302"/>
            <a:ext cx="5576552" cy="830997"/>
          </a:xfrm>
          <a:prstGeom prst="rect">
            <a:avLst/>
          </a:prstGeom>
          <a:solidFill>
            <a:schemeClr val="accent6">
              <a:lumMod val="20000"/>
              <a:lumOff val="80000"/>
            </a:schemeClr>
          </a:solidFill>
          <a:ln>
            <a:solidFill>
              <a:schemeClr val="tx2"/>
            </a:solidFill>
          </a:ln>
        </p:spPr>
        <p:txBody>
          <a:bodyPr wrap="square">
            <a:spAutoFit/>
          </a:bodyPr>
          <a:lstStyle/>
          <a:p>
            <a:r>
              <a:rPr lang="en-GB" sz="1600" b="1" dirty="0" smtClean="0">
                <a:solidFill>
                  <a:srgbClr val="000000"/>
                </a:solidFill>
                <a:latin typeface="+mj-lt"/>
              </a:rPr>
              <a:t>Choreograph your own dance routine:</a:t>
            </a:r>
          </a:p>
          <a:p>
            <a:r>
              <a:rPr lang="en-GB" sz="1600" dirty="0" smtClean="0">
                <a:solidFill>
                  <a:srgbClr val="000000"/>
                </a:solidFill>
                <a:latin typeface="+mj-lt"/>
              </a:rPr>
              <a:t>You could include you friends or even draw pictures of the moves you would do to a song. </a:t>
            </a:r>
            <a:endParaRPr lang="en-GB" sz="1600" dirty="0">
              <a:solidFill>
                <a:srgbClr val="000000"/>
              </a:solidFill>
              <a:latin typeface="+mj-lt"/>
            </a:endParaRPr>
          </a:p>
        </p:txBody>
      </p:sp>
      <p:sp>
        <p:nvSpPr>
          <p:cNvPr id="17" name="Rectangle 16"/>
          <p:cNvSpPr/>
          <p:nvPr/>
        </p:nvSpPr>
        <p:spPr>
          <a:xfrm>
            <a:off x="7400093" y="3034011"/>
            <a:ext cx="2222420" cy="830997"/>
          </a:xfrm>
          <a:prstGeom prst="rect">
            <a:avLst/>
          </a:prstGeom>
          <a:solidFill>
            <a:schemeClr val="accent2">
              <a:lumMod val="40000"/>
              <a:lumOff val="60000"/>
            </a:schemeClr>
          </a:solidFill>
          <a:ln>
            <a:solidFill>
              <a:schemeClr val="tx2"/>
            </a:solidFill>
          </a:ln>
        </p:spPr>
        <p:txBody>
          <a:bodyPr wrap="square">
            <a:spAutoFit/>
          </a:bodyPr>
          <a:lstStyle/>
          <a:p>
            <a:r>
              <a:rPr lang="en-GB" sz="1600" b="1" dirty="0" smtClean="0">
                <a:solidFill>
                  <a:schemeClr val="tx2"/>
                </a:solidFill>
                <a:latin typeface="+mj-lt"/>
              </a:rPr>
              <a:t>Write you own song/rap. You could even perform it and film it. </a:t>
            </a:r>
          </a:p>
        </p:txBody>
      </p:sp>
      <p:sp>
        <p:nvSpPr>
          <p:cNvPr id="18" name="Rectangle 17"/>
          <p:cNvSpPr/>
          <p:nvPr/>
        </p:nvSpPr>
        <p:spPr>
          <a:xfrm>
            <a:off x="2498705" y="1101712"/>
            <a:ext cx="4957652" cy="1815882"/>
          </a:xfrm>
          <a:prstGeom prst="rect">
            <a:avLst/>
          </a:prstGeom>
          <a:solidFill>
            <a:schemeClr val="accent2">
              <a:lumMod val="40000"/>
              <a:lumOff val="60000"/>
            </a:schemeClr>
          </a:solidFill>
          <a:ln>
            <a:solidFill>
              <a:schemeClr val="tx2"/>
            </a:solidFill>
          </a:ln>
        </p:spPr>
        <p:txBody>
          <a:bodyPr wrap="square">
            <a:spAutoFit/>
          </a:bodyPr>
          <a:lstStyle/>
          <a:p>
            <a:r>
              <a:rPr lang="en-GB" sz="1600" b="1" dirty="0" smtClean="0">
                <a:solidFill>
                  <a:schemeClr val="tx2"/>
                </a:solidFill>
                <a:latin typeface="+mj-lt"/>
              </a:rPr>
              <a:t>Create a silent movie storyboard:</a:t>
            </a:r>
          </a:p>
          <a:p>
            <a:r>
              <a:rPr lang="en-GB" sz="1600" dirty="0" smtClean="0">
                <a:solidFill>
                  <a:schemeClr val="tx2"/>
                </a:solidFill>
                <a:latin typeface="+mj-lt"/>
              </a:rPr>
              <a:t>Include pictures and descriptions </a:t>
            </a:r>
          </a:p>
          <a:p>
            <a:endParaRPr lang="en-GB" sz="1600" dirty="0" smtClean="0">
              <a:solidFill>
                <a:schemeClr val="tx2"/>
              </a:solidFill>
              <a:latin typeface="+mj-lt"/>
            </a:endParaRPr>
          </a:p>
          <a:p>
            <a:r>
              <a:rPr lang="en-GB" sz="1600" dirty="0" smtClean="0">
                <a:solidFill>
                  <a:schemeClr val="tx2"/>
                </a:solidFill>
                <a:latin typeface="+mj-lt"/>
              </a:rPr>
              <a:t>Make sure it has a clear:</a:t>
            </a:r>
          </a:p>
          <a:p>
            <a:pPr marL="285750" indent="-285750">
              <a:buFont typeface="Arial" panose="020B0604020202020204" pitchFamily="34" charset="0"/>
              <a:buChar char="•"/>
            </a:pPr>
            <a:r>
              <a:rPr lang="en-GB" sz="1600" dirty="0" smtClean="0">
                <a:solidFill>
                  <a:schemeClr val="tx2"/>
                </a:solidFill>
                <a:latin typeface="+mj-lt"/>
              </a:rPr>
              <a:t>Beginning</a:t>
            </a:r>
          </a:p>
          <a:p>
            <a:pPr marL="285750" indent="-285750">
              <a:buFont typeface="Arial" panose="020B0604020202020204" pitchFamily="34" charset="0"/>
              <a:buChar char="•"/>
            </a:pPr>
            <a:r>
              <a:rPr lang="en-GB" sz="1600" dirty="0" smtClean="0">
                <a:solidFill>
                  <a:schemeClr val="tx2"/>
                </a:solidFill>
                <a:latin typeface="+mj-lt"/>
              </a:rPr>
              <a:t>Middle </a:t>
            </a:r>
          </a:p>
          <a:p>
            <a:pPr marL="285750" indent="-285750">
              <a:buFont typeface="Arial" panose="020B0604020202020204" pitchFamily="34" charset="0"/>
              <a:buChar char="•"/>
            </a:pPr>
            <a:r>
              <a:rPr lang="en-GB" sz="1600" dirty="0" smtClean="0">
                <a:solidFill>
                  <a:schemeClr val="tx2"/>
                </a:solidFill>
                <a:latin typeface="+mj-lt"/>
              </a:rPr>
              <a:t>End</a:t>
            </a:r>
          </a:p>
        </p:txBody>
      </p:sp>
      <p:sp>
        <p:nvSpPr>
          <p:cNvPr id="20" name="TextBox 19"/>
          <p:cNvSpPr txBox="1"/>
          <p:nvPr/>
        </p:nvSpPr>
        <p:spPr>
          <a:xfrm>
            <a:off x="119835" y="173459"/>
            <a:ext cx="1841680" cy="366714"/>
          </a:xfrm>
          <a:prstGeom prst="rect">
            <a:avLst/>
          </a:prstGeom>
          <a:solidFill>
            <a:schemeClr val="accent3">
              <a:lumMod val="20000"/>
              <a:lumOff val="80000"/>
            </a:schemeClr>
          </a:solidFill>
          <a:ln>
            <a:solidFill>
              <a:schemeClr val="tx2"/>
            </a:solidFill>
          </a:ln>
        </p:spPr>
        <p:txBody>
          <a:bodyPr wrap="square" rtlCol="0">
            <a:spAutoFit/>
          </a:bodyPr>
          <a:lstStyle/>
          <a:p>
            <a:r>
              <a:rPr lang="en-GB" dirty="0" smtClean="0">
                <a:solidFill>
                  <a:schemeClr val="tx2"/>
                </a:solidFill>
              </a:rPr>
              <a:t>Blue - Enjoy</a:t>
            </a:r>
            <a:endParaRPr lang="en-GB" dirty="0">
              <a:solidFill>
                <a:schemeClr val="tx2"/>
              </a:solidFill>
            </a:endParaRPr>
          </a:p>
        </p:txBody>
      </p:sp>
      <p:sp>
        <p:nvSpPr>
          <p:cNvPr id="21" name="TextBox 20"/>
          <p:cNvSpPr txBox="1"/>
          <p:nvPr/>
        </p:nvSpPr>
        <p:spPr>
          <a:xfrm>
            <a:off x="119835" y="536091"/>
            <a:ext cx="1841680" cy="366714"/>
          </a:xfrm>
          <a:prstGeom prst="rect">
            <a:avLst/>
          </a:prstGeom>
          <a:solidFill>
            <a:schemeClr val="accent2">
              <a:lumMod val="40000"/>
              <a:lumOff val="60000"/>
            </a:schemeClr>
          </a:solidFill>
          <a:ln>
            <a:solidFill>
              <a:schemeClr val="tx2"/>
            </a:solidFill>
          </a:ln>
        </p:spPr>
        <p:txBody>
          <a:bodyPr wrap="square" rtlCol="0">
            <a:spAutoFit/>
          </a:bodyPr>
          <a:lstStyle/>
          <a:p>
            <a:r>
              <a:rPr lang="en-GB" dirty="0" smtClean="0">
                <a:solidFill>
                  <a:schemeClr val="tx2"/>
                </a:solidFill>
              </a:rPr>
              <a:t>Yellow - Aspire</a:t>
            </a:r>
            <a:endParaRPr lang="en-GB" dirty="0">
              <a:solidFill>
                <a:schemeClr val="tx2"/>
              </a:solidFill>
            </a:endParaRPr>
          </a:p>
        </p:txBody>
      </p:sp>
      <p:sp>
        <p:nvSpPr>
          <p:cNvPr id="22" name="TextBox 21"/>
          <p:cNvSpPr txBox="1"/>
          <p:nvPr/>
        </p:nvSpPr>
        <p:spPr>
          <a:xfrm>
            <a:off x="119835" y="894386"/>
            <a:ext cx="1841680" cy="366714"/>
          </a:xfrm>
          <a:prstGeom prst="rect">
            <a:avLst/>
          </a:prstGeom>
          <a:solidFill>
            <a:schemeClr val="accent6">
              <a:lumMod val="20000"/>
              <a:lumOff val="80000"/>
            </a:schemeClr>
          </a:solidFill>
          <a:ln>
            <a:solidFill>
              <a:schemeClr val="tx2"/>
            </a:solidFill>
          </a:ln>
        </p:spPr>
        <p:txBody>
          <a:bodyPr wrap="square" rtlCol="0">
            <a:spAutoFit/>
          </a:bodyPr>
          <a:lstStyle/>
          <a:p>
            <a:r>
              <a:rPr lang="en-GB" dirty="0" smtClean="0">
                <a:solidFill>
                  <a:schemeClr val="tx2"/>
                </a:solidFill>
              </a:rPr>
              <a:t>Red - Challenge</a:t>
            </a:r>
            <a:endParaRPr lang="en-GB" dirty="0">
              <a:solidFill>
                <a:schemeClr val="tx2"/>
              </a:solidFill>
            </a:endParaRPr>
          </a:p>
        </p:txBody>
      </p:sp>
      <p:pic>
        <p:nvPicPr>
          <p:cNvPr id="24" name="Picture 23"/>
          <p:cNvPicPr>
            <a:picLocks noChangeAspect="1"/>
          </p:cNvPicPr>
          <p:nvPr/>
        </p:nvPicPr>
        <p:blipFill>
          <a:blip r:embed="rId2">
            <a:clrChange>
              <a:clrFrom>
                <a:srgbClr val="000000"/>
              </a:clrFrom>
              <a:clrTo>
                <a:srgbClr val="000000">
                  <a:alpha val="0"/>
                </a:srgbClr>
              </a:clrTo>
            </a:clrChange>
          </a:blip>
          <a:stretch>
            <a:fillRect/>
          </a:stretch>
        </p:blipFill>
        <p:spPr>
          <a:xfrm rot="1489939">
            <a:off x="5342709" y="3508000"/>
            <a:ext cx="857471" cy="857471"/>
          </a:xfrm>
          <a:prstGeom prst="rect">
            <a:avLst/>
          </a:prstGeom>
        </p:spPr>
      </p:pic>
      <p:pic>
        <p:nvPicPr>
          <p:cNvPr id="1026" name="Picture 2" descr="Image result for performing ar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98845">
            <a:off x="9371642" y="140062"/>
            <a:ext cx="2195244" cy="14608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erforming art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09829" y="1454877"/>
            <a:ext cx="2350128" cy="14983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erforming art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602" y="1278782"/>
            <a:ext cx="1781334" cy="1781334"/>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6528098" y="3935099"/>
            <a:ext cx="4200003" cy="2554545"/>
          </a:xfrm>
          <a:prstGeom prst="rect">
            <a:avLst/>
          </a:prstGeom>
          <a:solidFill>
            <a:schemeClr val="accent3">
              <a:lumMod val="20000"/>
              <a:lumOff val="80000"/>
            </a:schemeClr>
          </a:solidFill>
          <a:ln>
            <a:solidFill>
              <a:schemeClr val="tx2"/>
            </a:solidFill>
          </a:ln>
        </p:spPr>
        <p:txBody>
          <a:bodyPr wrap="square">
            <a:spAutoFit/>
          </a:bodyPr>
          <a:lstStyle/>
          <a:p>
            <a:r>
              <a:rPr lang="en-GB" sz="1600" b="1" dirty="0" smtClean="0">
                <a:solidFill>
                  <a:schemeClr val="tx2"/>
                </a:solidFill>
                <a:latin typeface="+mj-lt"/>
              </a:rPr>
              <a:t>Create a definition poster using words you have learnt from performing arts.</a:t>
            </a:r>
          </a:p>
          <a:p>
            <a:pPr marL="285750" indent="-285750">
              <a:buFont typeface="Arial" panose="020B0604020202020204" pitchFamily="34" charset="0"/>
              <a:buChar char="•"/>
            </a:pPr>
            <a:r>
              <a:rPr lang="en-GB" sz="1600" dirty="0" smtClean="0">
                <a:solidFill>
                  <a:schemeClr val="tx2"/>
                </a:solidFill>
                <a:latin typeface="+mj-lt"/>
              </a:rPr>
              <a:t>Collaboration</a:t>
            </a:r>
          </a:p>
          <a:p>
            <a:pPr marL="285750" indent="-285750">
              <a:buFont typeface="Arial" panose="020B0604020202020204" pitchFamily="34" charset="0"/>
              <a:buChar char="•"/>
            </a:pPr>
            <a:r>
              <a:rPr lang="en-GB" sz="1600" dirty="0" smtClean="0">
                <a:solidFill>
                  <a:schemeClr val="tx2"/>
                </a:solidFill>
                <a:latin typeface="+mj-lt"/>
              </a:rPr>
              <a:t>Solo</a:t>
            </a:r>
          </a:p>
          <a:p>
            <a:pPr marL="285750" indent="-285750">
              <a:buFont typeface="Arial" panose="020B0604020202020204" pitchFamily="34" charset="0"/>
              <a:buChar char="•"/>
            </a:pPr>
            <a:r>
              <a:rPr lang="en-GB" sz="1600" dirty="0" smtClean="0">
                <a:solidFill>
                  <a:schemeClr val="tx2"/>
                </a:solidFill>
                <a:latin typeface="+mj-lt"/>
              </a:rPr>
              <a:t>Monologue</a:t>
            </a:r>
          </a:p>
          <a:p>
            <a:pPr marL="285750" indent="-285750">
              <a:buFont typeface="Arial" panose="020B0604020202020204" pitchFamily="34" charset="0"/>
              <a:buChar char="•"/>
            </a:pPr>
            <a:r>
              <a:rPr lang="en-GB" sz="1600" dirty="0" smtClean="0">
                <a:solidFill>
                  <a:schemeClr val="tx2"/>
                </a:solidFill>
                <a:latin typeface="+mj-lt"/>
              </a:rPr>
              <a:t>Exaggerate</a:t>
            </a:r>
          </a:p>
          <a:p>
            <a:pPr marL="285750" indent="-285750">
              <a:buFont typeface="Arial" panose="020B0604020202020204" pitchFamily="34" charset="0"/>
              <a:buChar char="•"/>
            </a:pPr>
            <a:r>
              <a:rPr lang="en-GB" sz="1600" dirty="0" smtClean="0">
                <a:solidFill>
                  <a:schemeClr val="tx2"/>
                </a:solidFill>
                <a:latin typeface="+mj-lt"/>
              </a:rPr>
              <a:t>Body language</a:t>
            </a:r>
          </a:p>
          <a:p>
            <a:pPr marL="285750" indent="-285750">
              <a:buFont typeface="Arial" panose="020B0604020202020204" pitchFamily="34" charset="0"/>
              <a:buChar char="•"/>
            </a:pPr>
            <a:r>
              <a:rPr lang="en-GB" sz="1600" dirty="0" smtClean="0">
                <a:solidFill>
                  <a:schemeClr val="tx2"/>
                </a:solidFill>
                <a:latin typeface="+mj-lt"/>
              </a:rPr>
              <a:t>Tone of voice</a:t>
            </a:r>
          </a:p>
          <a:p>
            <a:pPr marL="285750" indent="-285750">
              <a:buFont typeface="Arial" panose="020B0604020202020204" pitchFamily="34" charset="0"/>
              <a:buChar char="•"/>
            </a:pPr>
            <a:r>
              <a:rPr lang="en-GB" sz="1600" dirty="0" smtClean="0">
                <a:solidFill>
                  <a:schemeClr val="tx2"/>
                </a:solidFill>
                <a:latin typeface="+mj-lt"/>
              </a:rPr>
              <a:t>Levels</a:t>
            </a:r>
          </a:p>
          <a:p>
            <a:pPr marL="285750" indent="-285750">
              <a:buFont typeface="Arial" panose="020B0604020202020204" pitchFamily="34" charset="0"/>
              <a:buChar char="•"/>
            </a:pPr>
            <a:r>
              <a:rPr lang="en-GB" sz="1600" dirty="0" err="1" smtClean="0">
                <a:solidFill>
                  <a:schemeClr val="tx2"/>
                </a:solidFill>
                <a:latin typeface="+mj-lt"/>
              </a:rPr>
              <a:t>Ect</a:t>
            </a:r>
            <a:r>
              <a:rPr lang="en-GB" sz="1600" dirty="0" smtClean="0">
                <a:solidFill>
                  <a:schemeClr val="tx2"/>
                </a:solidFill>
                <a:latin typeface="+mj-lt"/>
              </a:rPr>
              <a:t>  </a:t>
            </a:r>
          </a:p>
        </p:txBody>
      </p:sp>
      <p:pic>
        <p:nvPicPr>
          <p:cNvPr id="2050" name="Picture 2" descr="Image result for performing art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0607679">
            <a:off x="1519554" y="5399784"/>
            <a:ext cx="1910029" cy="12710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erforming art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842887">
            <a:off x="9466228" y="5042722"/>
            <a:ext cx="2046712" cy="122804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erforming ar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0929297">
            <a:off x="10528761" y="3670534"/>
            <a:ext cx="1466941" cy="109879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age result for example of a storyboard"/>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59586" y="1296260"/>
            <a:ext cx="2048797" cy="1504916"/>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music note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2584" y="5378445"/>
            <a:ext cx="2433050" cy="112236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music note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15633" y="2869769"/>
            <a:ext cx="757195" cy="1069688"/>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mage result for drama mask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5352" y="5475722"/>
            <a:ext cx="810340" cy="1150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ealth Fitness 16x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EB3BA0-388C-4E58-A08B-951C7A9EBD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Health and fitness presentation (widescreen)</Template>
  <TotalTime>0</TotalTime>
  <Words>315</Words>
  <Application>Microsoft Office PowerPoint</Application>
  <PresentationFormat>Widescreen</PresentationFormat>
  <Paragraphs>43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Batang</vt:lpstr>
      <vt:lpstr>Calibri</vt:lpstr>
      <vt:lpstr>Calibri Light</vt:lpstr>
      <vt:lpstr>Health Fitness 16x9</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2016-06-07T19:38:05Z</dcterms:created>
  <dcterms:modified xsi:type="dcterms:W3CDTF">2019-06-03T07:52:49Z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